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8" r:id="rId5"/>
  </p:sldMasterIdLst>
  <p:notesMasterIdLst>
    <p:notesMasterId r:id="rId30"/>
  </p:notesMasterIdLst>
  <p:sldIdLst>
    <p:sldId id="318" r:id="rId6"/>
    <p:sldId id="374" r:id="rId7"/>
    <p:sldId id="538" r:id="rId8"/>
    <p:sldId id="529" r:id="rId9"/>
    <p:sldId id="515" r:id="rId10"/>
    <p:sldId id="539" r:id="rId11"/>
    <p:sldId id="540" r:id="rId12"/>
    <p:sldId id="517" r:id="rId13"/>
    <p:sldId id="522" r:id="rId14"/>
    <p:sldId id="520" r:id="rId15"/>
    <p:sldId id="547" r:id="rId16"/>
    <p:sldId id="544" r:id="rId17"/>
    <p:sldId id="507" r:id="rId18"/>
    <p:sldId id="534" r:id="rId19"/>
    <p:sldId id="541" r:id="rId20"/>
    <p:sldId id="543" r:id="rId21"/>
    <p:sldId id="545" r:id="rId22"/>
    <p:sldId id="514" r:id="rId23"/>
    <p:sldId id="546" r:id="rId24"/>
    <p:sldId id="523" r:id="rId25"/>
    <p:sldId id="532" r:id="rId26"/>
    <p:sldId id="548" r:id="rId27"/>
    <p:sldId id="503" r:id="rId28"/>
    <p:sldId id="256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53D2731-9CFA-6BA9-D671-3C71AFA9F70B}" name="Nisha Vashisht" initials="NV" userId="Nisha Vashisht" providerId="None"/>
  <p188:author id="{D24BB44B-B093-2626-016A-2A62D99C71B6}" name="Sheila Lima-Strong" initials="SL" userId="S::sstrong@mitre.org::564bd7d7-d95f-4f03-bf9b-872cda8deb81" providerId="AD"/>
  <p188:author id="{C7181577-1B59-8124-BD6F-4E7DBF45DD06}" name="Palestino, Loren (CMS/CMCS)" initials="LP" userId="S::loren.palestino@cms.hhs.gov::dc730e3e-225e-46c3-a1d9-411d700fca3d" providerId="AD"/>
  <p188:author id="{9608207A-C467-4CBB-0436-97C34717400C}" name="Jerome Lee" initials="JL" userId="Jerome Lee" providerId="None"/>
  <p188:author id="{9BD3A87D-4A2F-9F07-72DF-4DD5CAD70E98}" name="Johnson, Alejandra (CMS/CMCS)" initials="AJ" userId="S::alejandra.johnson@cms.hhs.gov::66f8b2bf-92bf-40c6-b627-b6447327adcf" providerId="AD"/>
  <p188:author id="{5FB2F37D-9350-5C26-097B-AAAB79778D17}" name="Chaveal Simmons" initials="CS" userId="AVwhN+blbIsTq/qPC4vG63DHEOT05Ml/NifxZG+YWG0=" providerId="None"/>
  <p188:author id="{8578869B-6732-1AD2-AB49-9703E12BD0AA}" name="Loren Palestino" initials="LP" userId="nvWXrf0zd31Jmpebl6GfUp6IflqCHTH+lO/zHstEaPs=" providerId="None"/>
  <p188:author id="{C33FABA4-AB5D-501B-D3E5-112DA2791BBB}" name="Jerome Lee" initials="JL" userId="Cx9jhfNjELbqNh5TCEgTyjXz9ygMH0SbGfHneLQlcF0=" providerId="None"/>
  <p188:author id="{65F7D6BD-32C4-420F-923B-E3EDBDA01FCE}" name="Victoria Cardoza Kairys" initials="VK" userId="S::VKAIRYS@MITRE.ORG::aa44975f-d723-4595-b5d1-d6380ed0a0f9" providerId="AD"/>
  <p188:author id="{7A0B41CD-D200-CD17-1CEB-66A5A6001F68}" name="ALEJANDRA JOHNSON" initials="AJ" userId="ALEJANDRA JOHNSON" providerId="None"/>
  <p188:author id="{5A6073CD-2AAF-B406-91C4-11269DB84DBA}" name="Amy Strait" initials="AS" userId="S::ASTRAIT@MITRE.ORG::f9a5551b-78c6-4d6c-a064-4abe8bef6db6" providerId="AD"/>
  <p188:author id="{98CE36D2-1B75-8C03-258A-D1A86A2D4A11}" name="Wallace Watson" initials="WW" userId="S::WWATSON@MITRE.ORG::cdcf63cb-f148-43c9-954a-9fc15bdb0a8a" providerId="AD"/>
  <p188:author id="{D5033EF4-2929-DBFE-D9E9-49A5AEABE240}" name="Douglas S Hoff" initials="DH" userId="S::DOUGHOFF@MITRE.ORG::e288264b-19a7-4764-830c-2799d730b8c4" providerId="AD"/>
  <p188:author id="{4AF9AEF9-0854-B43A-DD92-9A6D7F89CC9A}" name="Sheila Lima-Strong" initials="SL" userId="S::SSTRONG@MITRE.ORG::564bd7d7-d95f-4f03-bf9b-872cda8deb8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004"/>
    <a:srgbClr val="00FF00"/>
    <a:srgbClr val="33CC33"/>
    <a:srgbClr val="0000FF"/>
    <a:srgbClr val="084A9C"/>
    <a:srgbClr val="B9DDFF"/>
    <a:srgbClr val="DCE8F8"/>
    <a:srgbClr val="004A9C"/>
    <a:srgbClr val="FFFFFF"/>
    <a:srgbClr val="C6D9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CFD2FF-3408-47EA-BC44-8E5D3B5B429A}" v="4" dt="2026-03-24T23:35:07.702"/>
    <p1510:client id="{697F3721-2262-4D3F-9E15-4900E79F84BB}" v="373" dt="2026-03-24T16:48:25.814"/>
    <p1510:client id="{6AA495E8-9619-4E79-B109-1962F1EB1C66}" v="21" dt="2026-03-25T16:23:57.549"/>
    <p1510:client id="{9BD06C89-424C-41A3-93BF-755E1E1D111C}" v="2" dt="2026-03-24T16:07:57.803"/>
  </p1510:revLst>
</p1510:revInfo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1074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37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rome Lee" userId="11308324078_tp_box_2" providerId="OAuth2" clId="{94A093A6-C333-4A0F-959F-FC702EC90DA0}"/>
    <pc:docChg chg="modSld">
      <pc:chgData name="Jerome Lee" userId="11308324078_tp_box_2" providerId="OAuth2" clId="{94A093A6-C333-4A0F-959F-FC702EC90DA0}" dt="2026-03-24T23:46:48.266" v="2" actId="2"/>
      <pc:docMkLst>
        <pc:docMk/>
      </pc:docMkLst>
      <pc:sldChg chg="modSp mod">
        <pc:chgData name="Jerome Lee" userId="11308324078_tp_box_2" providerId="OAuth2" clId="{94A093A6-C333-4A0F-959F-FC702EC90DA0}" dt="2026-03-24T23:46:48.266" v="2" actId="2"/>
        <pc:sldMkLst>
          <pc:docMk/>
          <pc:sldMk cId="221696683" sldId="543"/>
        </pc:sldMkLst>
        <pc:graphicFrameChg chg="modGraphic">
          <ac:chgData name="Jerome Lee" userId="11308324078_tp_box_2" providerId="OAuth2" clId="{94A093A6-C333-4A0F-959F-FC702EC90DA0}" dt="2026-03-24T23:46:48.266" v="2" actId="2"/>
          <ac:graphicFrameMkLst>
            <pc:docMk/>
            <pc:sldMk cId="221696683" sldId="543"/>
            <ac:graphicFrameMk id="3" creationId="{760C3E38-CE7B-B874-4860-1609715EB8E4}"/>
          </ac:graphicFrameMkLst>
        </pc:graphicFrameChg>
      </pc:sldChg>
    </pc:docChg>
  </pc:docChgLst>
  <pc:docChgLst>
    <pc:chgData name="Jerome Lee" userId="Cx9jhfNjELbqNh5TCEgTyjXz9ygMH0SbGfHneLQlcF0=" providerId="None" clId="Web-{6AA495E8-9619-4E79-B109-1962F1EB1C66}"/>
    <pc:docChg chg="modSld">
      <pc:chgData name="Jerome Lee" userId="Cx9jhfNjELbqNh5TCEgTyjXz9ygMH0SbGfHneLQlcF0=" providerId="None" clId="Web-{6AA495E8-9619-4E79-B109-1962F1EB1C66}" dt="2026-03-25T16:23:57.549" v="18"/>
      <pc:docMkLst>
        <pc:docMk/>
      </pc:docMkLst>
      <pc:sldChg chg="modSp">
        <pc:chgData name="Jerome Lee" userId="Cx9jhfNjELbqNh5TCEgTyjXz9ygMH0SbGfHneLQlcF0=" providerId="None" clId="Web-{6AA495E8-9619-4E79-B109-1962F1EB1C66}" dt="2026-03-25T16:23:57.549" v="18"/>
        <pc:sldMkLst>
          <pc:docMk/>
          <pc:sldMk cId="1189863218" sldId="514"/>
        </pc:sldMkLst>
        <pc:graphicFrameChg chg="mod modGraphic">
          <ac:chgData name="Jerome Lee" userId="Cx9jhfNjELbqNh5TCEgTyjXz9ygMH0SbGfHneLQlcF0=" providerId="None" clId="Web-{6AA495E8-9619-4E79-B109-1962F1EB1C66}" dt="2026-03-25T16:23:57.549" v="18"/>
          <ac:graphicFrameMkLst>
            <pc:docMk/>
            <pc:sldMk cId="1189863218" sldId="514"/>
            <ac:graphicFrameMk id="3" creationId="{2B282503-A3EF-9C71-96C5-B395F7C1000D}"/>
          </ac:graphicFrameMkLst>
        </pc:graphicFrameChg>
      </pc:sldChg>
      <pc:sldChg chg="modSp">
        <pc:chgData name="Jerome Lee" userId="Cx9jhfNjELbqNh5TCEgTyjXz9ygMH0SbGfHneLQlcF0=" providerId="None" clId="Web-{6AA495E8-9619-4E79-B109-1962F1EB1C66}" dt="2026-03-25T16:20:59.799" v="2" actId="20577"/>
        <pc:sldMkLst>
          <pc:docMk/>
          <pc:sldMk cId="3634489217" sldId="517"/>
        </pc:sldMkLst>
        <pc:spChg chg="mod">
          <ac:chgData name="Jerome Lee" userId="Cx9jhfNjELbqNh5TCEgTyjXz9ygMH0SbGfHneLQlcF0=" providerId="None" clId="Web-{6AA495E8-9619-4E79-B109-1962F1EB1C66}" dt="2026-03-25T16:20:59.799" v="2" actId="20577"/>
          <ac:spMkLst>
            <pc:docMk/>
            <pc:sldMk cId="3634489217" sldId="517"/>
            <ac:spMk id="8" creationId="{B7E34625-EA7A-ACAB-BBAC-AE69E3B1F3E3}"/>
          </ac:spMkLst>
        </pc:spChg>
      </pc:sldChg>
      <pc:sldChg chg="modSp">
        <pc:chgData name="Jerome Lee" userId="Cx9jhfNjELbqNh5TCEgTyjXz9ygMH0SbGfHneLQlcF0=" providerId="None" clId="Web-{6AA495E8-9619-4E79-B109-1962F1EB1C66}" dt="2026-03-25T16:22:32.768" v="16"/>
        <pc:sldMkLst>
          <pc:docMk/>
          <pc:sldMk cId="2886416942" sldId="534"/>
        </pc:sldMkLst>
        <pc:graphicFrameChg chg="mod modGraphic">
          <ac:chgData name="Jerome Lee" userId="Cx9jhfNjELbqNh5TCEgTyjXz9ygMH0SbGfHneLQlcF0=" providerId="None" clId="Web-{6AA495E8-9619-4E79-B109-1962F1EB1C66}" dt="2026-03-25T16:22:32.768" v="16"/>
          <ac:graphicFrameMkLst>
            <pc:docMk/>
            <pc:sldMk cId="2886416942" sldId="534"/>
            <ac:graphicFrameMk id="3" creationId="{DB87F023-BC54-8FCF-B7CB-52A11B005315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81D4E3-A31A-4C92-B4E8-E9FDE62B6C0A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56B1BC-3515-4B81-861C-9FE9E29522D2}">
      <dgm:prSet phldrT="[Text]" phldr="0"/>
      <dgm:spPr/>
      <dgm:t>
        <a:bodyPr/>
        <a:lstStyle/>
        <a:p>
          <a:r>
            <a:rPr lang="en-US" dirty="0">
              <a:latin typeface="Calibri Light" panose="020F0302020204030204"/>
            </a:rPr>
            <a:t>State</a:t>
          </a:r>
          <a:endParaRPr lang="en-US" dirty="0"/>
        </a:p>
      </dgm:t>
    </dgm:pt>
    <dgm:pt modelId="{A0085F81-DBE9-4483-8E3E-79F28846112A}" type="parTrans" cxnId="{74D02A79-476B-4A65-B50A-1835ED18C6BA}">
      <dgm:prSet/>
      <dgm:spPr/>
      <dgm:t>
        <a:bodyPr/>
        <a:lstStyle/>
        <a:p>
          <a:endParaRPr lang="en-US"/>
        </a:p>
      </dgm:t>
    </dgm:pt>
    <dgm:pt modelId="{CDEA28C1-4197-4C66-9B68-4A3F283F04A7}" type="sibTrans" cxnId="{74D02A79-476B-4A65-B50A-1835ED18C6BA}">
      <dgm:prSet/>
      <dgm:spPr/>
      <dgm:t>
        <a:bodyPr/>
        <a:lstStyle/>
        <a:p>
          <a:endParaRPr lang="en-US"/>
        </a:p>
      </dgm:t>
    </dgm:pt>
    <dgm:pt modelId="{117A2F3C-2280-4756-A3CC-6A277C26E058}">
      <dgm:prSet phldrT="[Text]"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MES Submission</a:t>
          </a:r>
          <a:endParaRPr lang="en-US" dirty="0"/>
        </a:p>
      </dgm:t>
    </dgm:pt>
    <dgm:pt modelId="{5AC2C82C-E87F-4B0B-B6F8-320F9D4B0B06}" type="parTrans" cxnId="{F565BF66-07A5-4B34-BA31-B7D266BF5312}">
      <dgm:prSet/>
      <dgm:spPr/>
      <dgm:t>
        <a:bodyPr/>
        <a:lstStyle/>
        <a:p>
          <a:endParaRPr lang="en-US"/>
        </a:p>
      </dgm:t>
    </dgm:pt>
    <dgm:pt modelId="{7A259632-1A9B-4AB9-9F41-DB021B0FA77C}" type="sibTrans" cxnId="{F565BF66-07A5-4B34-BA31-B7D266BF5312}">
      <dgm:prSet/>
      <dgm:spPr/>
      <dgm:t>
        <a:bodyPr/>
        <a:lstStyle/>
        <a:p>
          <a:endParaRPr lang="en-US"/>
        </a:p>
      </dgm:t>
    </dgm:pt>
    <dgm:pt modelId="{56F9DBBA-D9E1-432D-A9D7-9AFD7DF950F3}">
      <dgm:prSet phldrT="[Text]"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State Officer</a:t>
          </a:r>
          <a:endParaRPr lang="en-US" dirty="0"/>
        </a:p>
      </dgm:t>
    </dgm:pt>
    <dgm:pt modelId="{3E27BE8C-DA97-454E-BDB1-94CB7A543E1D}" type="parTrans" cxnId="{82796D1F-9667-4B2A-909C-6B3B8EF61CF9}">
      <dgm:prSet/>
      <dgm:spPr/>
      <dgm:t>
        <a:bodyPr/>
        <a:lstStyle/>
        <a:p>
          <a:endParaRPr lang="en-US"/>
        </a:p>
      </dgm:t>
    </dgm:pt>
    <dgm:pt modelId="{DBB353E7-52F0-42D5-A1D2-4B53590EE31F}" type="sibTrans" cxnId="{82796D1F-9667-4B2A-909C-6B3B8EF61CF9}">
      <dgm:prSet/>
      <dgm:spPr/>
      <dgm:t>
        <a:bodyPr/>
        <a:lstStyle/>
        <a:p>
          <a:endParaRPr lang="en-US"/>
        </a:p>
      </dgm:t>
    </dgm:pt>
    <dgm:pt modelId="{E8898EF8-696B-4809-B6EF-EF376D114D8E}">
      <dgm:prSet phldrT="[Text]"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Review</a:t>
          </a:r>
          <a:endParaRPr lang="en-US" dirty="0"/>
        </a:p>
      </dgm:t>
    </dgm:pt>
    <dgm:pt modelId="{7284F759-F7AB-4A8B-8013-64425AAD46AB}" type="parTrans" cxnId="{A827BCB9-6E8C-4819-9116-21DD7C046303}">
      <dgm:prSet/>
      <dgm:spPr/>
      <dgm:t>
        <a:bodyPr/>
        <a:lstStyle/>
        <a:p>
          <a:endParaRPr lang="en-US"/>
        </a:p>
      </dgm:t>
    </dgm:pt>
    <dgm:pt modelId="{C9862E1E-0D76-473C-B3D8-BE7672040A9E}" type="sibTrans" cxnId="{A827BCB9-6E8C-4819-9116-21DD7C046303}">
      <dgm:prSet/>
      <dgm:spPr/>
      <dgm:t>
        <a:bodyPr/>
        <a:lstStyle/>
        <a:p>
          <a:endParaRPr lang="en-US"/>
        </a:p>
      </dgm:t>
    </dgm:pt>
    <dgm:pt modelId="{12CD30EC-8A58-40B1-97C9-EB92483533B6}">
      <dgm:prSet phldrT="[Text]" phldr="0"/>
      <dgm:spPr/>
      <dgm:t>
        <a:bodyPr/>
        <a:lstStyle/>
        <a:p>
          <a:r>
            <a:rPr lang="en-US" dirty="0">
              <a:latin typeface="Calibri Light" panose="020F0302020204030204"/>
            </a:rPr>
            <a:t>Clearance</a:t>
          </a:r>
          <a:endParaRPr lang="en-US" dirty="0"/>
        </a:p>
      </dgm:t>
    </dgm:pt>
    <dgm:pt modelId="{80893B78-7806-499B-BA20-575E8B401795}" type="parTrans" cxnId="{409EFAE7-CB69-4419-A1A8-8DFA7F336A25}">
      <dgm:prSet/>
      <dgm:spPr/>
      <dgm:t>
        <a:bodyPr/>
        <a:lstStyle/>
        <a:p>
          <a:endParaRPr lang="en-US"/>
        </a:p>
      </dgm:t>
    </dgm:pt>
    <dgm:pt modelId="{54700E23-02C0-4273-ABEA-EE6A237E341A}" type="sibTrans" cxnId="{409EFAE7-CB69-4419-A1A8-8DFA7F336A25}">
      <dgm:prSet/>
      <dgm:spPr/>
      <dgm:t>
        <a:bodyPr/>
        <a:lstStyle/>
        <a:p>
          <a:endParaRPr lang="en-US"/>
        </a:p>
      </dgm:t>
    </dgm:pt>
    <dgm:pt modelId="{A98F3012-D87D-42B7-BF9D-7A66607DF133}">
      <dgm:prSet phldrT="[Text]" phldr="0"/>
      <dgm:spPr/>
      <dgm:t>
        <a:bodyPr/>
        <a:lstStyle/>
        <a:p>
          <a:r>
            <a:rPr lang="en-US" dirty="0">
              <a:latin typeface="Calibri Light" panose="020F0302020204030204"/>
            </a:rPr>
            <a:t>Decision</a:t>
          </a:r>
          <a:endParaRPr lang="en-US" dirty="0"/>
        </a:p>
      </dgm:t>
    </dgm:pt>
    <dgm:pt modelId="{CA2385A3-BD1B-4791-9523-0464C58A14EC}" type="parTrans" cxnId="{57761C91-40BC-4A1F-B35E-32497DAEE65A}">
      <dgm:prSet/>
      <dgm:spPr/>
      <dgm:t>
        <a:bodyPr/>
        <a:lstStyle/>
        <a:p>
          <a:endParaRPr lang="en-US"/>
        </a:p>
      </dgm:t>
    </dgm:pt>
    <dgm:pt modelId="{EA83DE44-3E68-4C8A-B07A-5341B68B7389}" type="sibTrans" cxnId="{57761C91-40BC-4A1F-B35E-32497DAEE65A}">
      <dgm:prSet/>
      <dgm:spPr/>
      <dgm:t>
        <a:bodyPr/>
        <a:lstStyle/>
        <a:p>
          <a:endParaRPr lang="en-US"/>
        </a:p>
      </dgm:t>
    </dgm:pt>
    <dgm:pt modelId="{85D9D453-6321-46A7-9A7A-4E4DB26452E5}">
      <dgm:prSet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Project Only MDBT</a:t>
          </a:r>
        </a:p>
      </dgm:t>
    </dgm:pt>
    <dgm:pt modelId="{5793B477-201B-41BE-85F3-B2492A156188}" type="parTrans" cxnId="{4016958D-1998-40D4-AC26-3517ED4D7368}">
      <dgm:prSet/>
      <dgm:spPr/>
      <dgm:t>
        <a:bodyPr/>
        <a:lstStyle/>
        <a:p>
          <a:endParaRPr lang="en-US"/>
        </a:p>
      </dgm:t>
    </dgm:pt>
    <dgm:pt modelId="{B92FBB5E-3717-4702-A810-76B197E5D705}" type="sibTrans" cxnId="{4016958D-1998-40D4-AC26-3517ED4D7368}">
      <dgm:prSet/>
      <dgm:spPr/>
      <dgm:t>
        <a:bodyPr/>
        <a:lstStyle/>
        <a:p>
          <a:endParaRPr lang="en-US"/>
        </a:p>
      </dgm:t>
    </dgm:pt>
    <dgm:pt modelId="{3DD0300B-F73E-4C20-962A-A67810B2DF6B}">
      <dgm:prSet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Approval Letters has the Project MDBT only</a:t>
          </a:r>
        </a:p>
      </dgm:t>
    </dgm:pt>
    <dgm:pt modelId="{3CCBDEE0-749C-427F-952D-D139CBB1E2DE}" type="parTrans" cxnId="{1B2E2848-CDA0-4CAF-AF8D-419EDBBD3577}">
      <dgm:prSet/>
      <dgm:spPr/>
      <dgm:t>
        <a:bodyPr/>
        <a:lstStyle/>
        <a:p>
          <a:endParaRPr lang="en-US"/>
        </a:p>
      </dgm:t>
    </dgm:pt>
    <dgm:pt modelId="{A99855E6-2E8A-4F5B-8ACB-BFBBD63633CC}" type="sibTrans" cxnId="{1B2E2848-CDA0-4CAF-AF8D-419EDBBD3577}">
      <dgm:prSet/>
      <dgm:spPr/>
      <dgm:t>
        <a:bodyPr/>
        <a:lstStyle/>
        <a:p>
          <a:endParaRPr lang="en-US"/>
        </a:p>
      </dgm:t>
    </dgm:pt>
    <dgm:pt modelId="{8499B4D8-D494-402F-94F0-C4AA8C1AF5A4}">
      <dgm:prSet phldr="0"/>
      <dgm:spPr/>
      <dgm:t>
        <a:bodyPr/>
        <a:lstStyle/>
        <a:p>
          <a:r>
            <a:rPr lang="en-US" dirty="0">
              <a:latin typeface="Calibri Light" panose="020F0302020204030204"/>
            </a:rPr>
            <a:t>State</a:t>
          </a:r>
        </a:p>
      </dgm:t>
    </dgm:pt>
    <dgm:pt modelId="{11F15CCD-E430-4267-96BD-06A67F878518}" type="parTrans" cxnId="{D5F2BEB0-3028-40CA-880B-D219F64DA562}">
      <dgm:prSet/>
      <dgm:spPr/>
      <dgm:t>
        <a:bodyPr/>
        <a:lstStyle/>
        <a:p>
          <a:endParaRPr lang="en-US"/>
        </a:p>
      </dgm:t>
    </dgm:pt>
    <dgm:pt modelId="{8BE5C64C-D0B6-4968-9010-F708CE501A99}" type="sibTrans" cxnId="{D5F2BEB0-3028-40CA-880B-D219F64DA562}">
      <dgm:prSet/>
      <dgm:spPr/>
      <dgm:t>
        <a:bodyPr/>
        <a:lstStyle/>
        <a:p>
          <a:endParaRPr lang="en-US"/>
        </a:p>
      </dgm:t>
    </dgm:pt>
    <dgm:pt modelId="{73A6B9CC-B817-4DFA-A9C0-E0FD91E947D8}">
      <dgm:prSet phldr="0"/>
      <dgm:spPr/>
      <dgm:t>
        <a:bodyPr/>
        <a:lstStyle/>
        <a:p>
          <a:pPr rtl="0"/>
          <a:r>
            <a:rPr lang="en-US" dirty="0">
              <a:latin typeface="+mj-lt"/>
            </a:rPr>
            <a:t>Post Approval Review of the </a:t>
          </a:r>
          <a:r>
            <a:rPr lang="en-US" b="0" dirty="0">
              <a:latin typeface="+mj-lt"/>
              <a:cs typeface="Arial"/>
            </a:rPr>
            <a:t>Unified </a:t>
          </a:r>
          <a:r>
            <a:rPr lang="en-US" dirty="0">
              <a:latin typeface="+mj-lt"/>
            </a:rPr>
            <a:t>MDBT</a:t>
          </a:r>
        </a:p>
      </dgm:t>
    </dgm:pt>
    <dgm:pt modelId="{1461F097-A75D-4195-B643-694DB19542A6}" type="parTrans" cxnId="{46168D49-17D3-4567-8DE4-797645DCD0FA}">
      <dgm:prSet/>
      <dgm:spPr/>
      <dgm:t>
        <a:bodyPr/>
        <a:lstStyle/>
        <a:p>
          <a:endParaRPr lang="en-US"/>
        </a:p>
      </dgm:t>
    </dgm:pt>
    <dgm:pt modelId="{DD2B23AB-1FD3-488D-9243-048323869385}" type="sibTrans" cxnId="{46168D49-17D3-4567-8DE4-797645DCD0FA}">
      <dgm:prSet/>
      <dgm:spPr/>
      <dgm:t>
        <a:bodyPr/>
        <a:lstStyle/>
        <a:p>
          <a:endParaRPr lang="en-US"/>
        </a:p>
      </dgm:t>
    </dgm:pt>
    <dgm:pt modelId="{9C796333-2B46-4F37-9B20-3B434E87C374}">
      <dgm:prSet phldrT="[Text]" phldr="0"/>
      <dgm:spPr/>
      <dgm:t>
        <a:bodyPr/>
        <a:lstStyle/>
        <a:p>
          <a:pPr rtl="0"/>
          <a:r>
            <a:rPr lang="en-US" dirty="0"/>
            <a:t>Provides a Recommendation </a:t>
          </a:r>
        </a:p>
      </dgm:t>
    </dgm:pt>
    <dgm:pt modelId="{196E8C3B-EAD9-4910-9A29-E8122CFFA3AF}" type="parTrans" cxnId="{7C4880D7-FA63-4CDE-9656-8A8E5D27EAF7}">
      <dgm:prSet/>
      <dgm:spPr/>
      <dgm:t>
        <a:bodyPr/>
        <a:lstStyle/>
        <a:p>
          <a:endParaRPr lang="en-US"/>
        </a:p>
      </dgm:t>
    </dgm:pt>
    <dgm:pt modelId="{01D0D8A1-3760-40D9-BF9A-BD1D2C407C8C}" type="sibTrans" cxnId="{7C4880D7-FA63-4CDE-9656-8A8E5D27EAF7}">
      <dgm:prSet/>
      <dgm:spPr/>
      <dgm:t>
        <a:bodyPr/>
        <a:lstStyle/>
        <a:p>
          <a:endParaRPr lang="en-US"/>
        </a:p>
      </dgm:t>
    </dgm:pt>
    <dgm:pt modelId="{E8D768BD-F567-42B8-99CB-D7E613586146}">
      <dgm:prSet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CMS updates the Unified MDBT</a:t>
          </a:r>
        </a:p>
      </dgm:t>
    </dgm:pt>
    <dgm:pt modelId="{74C34B7A-1AA2-4DC5-90B7-72F187C0912C}" type="parTrans" cxnId="{86C0DB56-C4CA-4F4E-B683-FDDF67B21DAA}">
      <dgm:prSet/>
      <dgm:spPr/>
      <dgm:t>
        <a:bodyPr/>
        <a:lstStyle/>
        <a:p>
          <a:endParaRPr lang="en-US"/>
        </a:p>
      </dgm:t>
    </dgm:pt>
    <dgm:pt modelId="{24870F39-9708-4081-B553-798AB01FC19D}" type="sibTrans" cxnId="{86C0DB56-C4CA-4F4E-B683-FDDF67B21DAA}">
      <dgm:prSet/>
      <dgm:spPr/>
      <dgm:t>
        <a:bodyPr/>
        <a:lstStyle/>
        <a:p>
          <a:endParaRPr lang="en-US"/>
        </a:p>
      </dgm:t>
    </dgm:pt>
    <dgm:pt modelId="{6156D043-7902-46C1-A662-77BA15E9120E}" type="pres">
      <dgm:prSet presAssocID="{3381D4E3-A31A-4C92-B4E8-E9FDE62B6C0A}" presName="CompostProcess" presStyleCnt="0">
        <dgm:presLayoutVars>
          <dgm:dir/>
          <dgm:resizeHandles val="exact"/>
        </dgm:presLayoutVars>
      </dgm:prSet>
      <dgm:spPr/>
    </dgm:pt>
    <dgm:pt modelId="{7665257B-B5A1-470E-9C05-160C9133A765}" type="pres">
      <dgm:prSet presAssocID="{3381D4E3-A31A-4C92-B4E8-E9FDE62B6C0A}" presName="arrow" presStyleLbl="bgShp" presStyleIdx="0" presStyleCnt="1"/>
      <dgm:spPr/>
    </dgm:pt>
    <dgm:pt modelId="{5498CFE1-92A2-4E96-9EF9-658342874DF5}" type="pres">
      <dgm:prSet presAssocID="{3381D4E3-A31A-4C92-B4E8-E9FDE62B6C0A}" presName="linearProcess" presStyleCnt="0"/>
      <dgm:spPr/>
    </dgm:pt>
    <dgm:pt modelId="{CA47C15B-996D-4E22-948F-C4CDF66C3606}" type="pres">
      <dgm:prSet presAssocID="{A056B1BC-3515-4B81-861C-9FE9E29522D2}" presName="textNode" presStyleLbl="node1" presStyleIdx="0" presStyleCnt="4">
        <dgm:presLayoutVars>
          <dgm:bulletEnabled val="1"/>
        </dgm:presLayoutVars>
      </dgm:prSet>
      <dgm:spPr/>
    </dgm:pt>
    <dgm:pt modelId="{BA158594-211A-49E4-95D9-EC55B37ACF27}" type="pres">
      <dgm:prSet presAssocID="{CDEA28C1-4197-4C66-9B68-4A3F283F04A7}" presName="sibTrans" presStyleCnt="0"/>
      <dgm:spPr/>
    </dgm:pt>
    <dgm:pt modelId="{06A4D93D-C0A0-43E7-8AA1-8BAE31842611}" type="pres">
      <dgm:prSet presAssocID="{56F9DBBA-D9E1-432D-A9D7-9AFD7DF950F3}" presName="textNode" presStyleLbl="node1" presStyleIdx="1" presStyleCnt="4">
        <dgm:presLayoutVars>
          <dgm:bulletEnabled val="1"/>
        </dgm:presLayoutVars>
      </dgm:prSet>
      <dgm:spPr/>
    </dgm:pt>
    <dgm:pt modelId="{2E80DF38-AA69-4319-8CDB-BE93ED19FBE7}" type="pres">
      <dgm:prSet presAssocID="{DBB353E7-52F0-42D5-A1D2-4B53590EE31F}" presName="sibTrans" presStyleCnt="0"/>
      <dgm:spPr/>
    </dgm:pt>
    <dgm:pt modelId="{76F33194-33F0-403E-8969-EA9B9AF99B2A}" type="pres">
      <dgm:prSet presAssocID="{12CD30EC-8A58-40B1-97C9-EB92483533B6}" presName="textNode" presStyleLbl="node1" presStyleIdx="2" presStyleCnt="4">
        <dgm:presLayoutVars>
          <dgm:bulletEnabled val="1"/>
        </dgm:presLayoutVars>
      </dgm:prSet>
      <dgm:spPr/>
    </dgm:pt>
    <dgm:pt modelId="{5D62751B-2AF9-4C67-984D-DDC4BD8A5657}" type="pres">
      <dgm:prSet presAssocID="{54700E23-02C0-4273-ABEA-EE6A237E341A}" presName="sibTrans" presStyleCnt="0"/>
      <dgm:spPr/>
    </dgm:pt>
    <dgm:pt modelId="{02CB63B1-5B1E-4408-A2D8-C31EE3DDDDE0}" type="pres">
      <dgm:prSet presAssocID="{8499B4D8-D494-402F-94F0-C4AA8C1AF5A4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D5804B19-4198-4020-8CC1-9FCD66B1A869}" type="presOf" srcId="{E8D768BD-F567-42B8-99CB-D7E613586146}" destId="{76F33194-33F0-403E-8969-EA9B9AF99B2A}" srcOrd="0" destOrd="3" presId="urn:microsoft.com/office/officeart/2005/8/layout/hProcess9"/>
    <dgm:cxn modelId="{82796D1F-9667-4B2A-909C-6B3B8EF61CF9}" srcId="{3381D4E3-A31A-4C92-B4E8-E9FDE62B6C0A}" destId="{56F9DBBA-D9E1-432D-A9D7-9AFD7DF950F3}" srcOrd="1" destOrd="0" parTransId="{3E27BE8C-DA97-454E-BDB1-94CB7A543E1D}" sibTransId="{DBB353E7-52F0-42D5-A1D2-4B53590EE31F}"/>
    <dgm:cxn modelId="{55B49824-2559-4719-88EF-55B91BF453BD}" type="presOf" srcId="{A98F3012-D87D-42B7-BF9D-7A66607DF133}" destId="{76F33194-33F0-403E-8969-EA9B9AF99B2A}" srcOrd="0" destOrd="1" presId="urn:microsoft.com/office/officeart/2005/8/layout/hProcess9"/>
    <dgm:cxn modelId="{1E15B735-C809-4CA7-9B15-4161764E00F0}" type="presOf" srcId="{3DD0300B-F73E-4C20-962A-A67810B2DF6B}" destId="{76F33194-33F0-403E-8969-EA9B9AF99B2A}" srcOrd="0" destOrd="2" presId="urn:microsoft.com/office/officeart/2005/8/layout/hProcess9"/>
    <dgm:cxn modelId="{F42A923B-CD87-4599-B4A3-4D53387529A6}" type="presOf" srcId="{8499B4D8-D494-402F-94F0-C4AA8C1AF5A4}" destId="{02CB63B1-5B1E-4408-A2D8-C31EE3DDDDE0}" srcOrd="0" destOrd="0" presId="urn:microsoft.com/office/officeart/2005/8/layout/hProcess9"/>
    <dgm:cxn modelId="{F565BF66-07A5-4B34-BA31-B7D266BF5312}" srcId="{A056B1BC-3515-4B81-861C-9FE9E29522D2}" destId="{117A2F3C-2280-4756-A3CC-6A277C26E058}" srcOrd="0" destOrd="0" parTransId="{5AC2C82C-E87F-4B0B-B6F8-320F9D4B0B06}" sibTransId="{7A259632-1A9B-4AB9-9F41-DB021B0FA77C}"/>
    <dgm:cxn modelId="{63404847-D9A1-41F1-A2B1-F01F09818DA5}" type="presOf" srcId="{85D9D453-6321-46A7-9A7A-4E4DB26452E5}" destId="{CA47C15B-996D-4E22-948F-C4CDF66C3606}" srcOrd="0" destOrd="2" presId="urn:microsoft.com/office/officeart/2005/8/layout/hProcess9"/>
    <dgm:cxn modelId="{1B2E2848-CDA0-4CAF-AF8D-419EDBBD3577}" srcId="{12CD30EC-8A58-40B1-97C9-EB92483533B6}" destId="{3DD0300B-F73E-4C20-962A-A67810B2DF6B}" srcOrd="1" destOrd="0" parTransId="{3CCBDEE0-749C-427F-952D-D139CBB1E2DE}" sibTransId="{A99855E6-2E8A-4F5B-8ACB-BFBBD63633CC}"/>
    <dgm:cxn modelId="{46168D49-17D3-4567-8DE4-797645DCD0FA}" srcId="{8499B4D8-D494-402F-94F0-C4AA8C1AF5A4}" destId="{73A6B9CC-B817-4DFA-A9C0-E0FD91E947D8}" srcOrd="0" destOrd="0" parTransId="{1461F097-A75D-4195-B643-694DB19542A6}" sibTransId="{DD2B23AB-1FD3-488D-9243-048323869385}"/>
    <dgm:cxn modelId="{6D43DC4E-4675-4F03-943D-1D67E6296B78}" type="presOf" srcId="{56F9DBBA-D9E1-432D-A9D7-9AFD7DF950F3}" destId="{06A4D93D-C0A0-43E7-8AA1-8BAE31842611}" srcOrd="0" destOrd="0" presId="urn:microsoft.com/office/officeart/2005/8/layout/hProcess9"/>
    <dgm:cxn modelId="{1D2ECC74-7452-434B-A2D5-17669ABF63FF}" type="presOf" srcId="{A056B1BC-3515-4B81-861C-9FE9E29522D2}" destId="{CA47C15B-996D-4E22-948F-C4CDF66C3606}" srcOrd="0" destOrd="0" presId="urn:microsoft.com/office/officeart/2005/8/layout/hProcess9"/>
    <dgm:cxn modelId="{86C0DB56-C4CA-4F4E-B683-FDDF67B21DAA}" srcId="{12CD30EC-8A58-40B1-97C9-EB92483533B6}" destId="{E8D768BD-F567-42B8-99CB-D7E613586146}" srcOrd="2" destOrd="0" parTransId="{74C34B7A-1AA2-4DC5-90B7-72F187C0912C}" sibTransId="{24870F39-9708-4081-B553-798AB01FC19D}"/>
    <dgm:cxn modelId="{14CF3D57-6613-4954-893A-D69AAE4C1406}" type="presOf" srcId="{117A2F3C-2280-4756-A3CC-6A277C26E058}" destId="{CA47C15B-996D-4E22-948F-C4CDF66C3606}" srcOrd="0" destOrd="1" presId="urn:microsoft.com/office/officeart/2005/8/layout/hProcess9"/>
    <dgm:cxn modelId="{74D02A79-476B-4A65-B50A-1835ED18C6BA}" srcId="{3381D4E3-A31A-4C92-B4E8-E9FDE62B6C0A}" destId="{A056B1BC-3515-4B81-861C-9FE9E29522D2}" srcOrd="0" destOrd="0" parTransId="{A0085F81-DBE9-4483-8E3E-79F28846112A}" sibTransId="{CDEA28C1-4197-4C66-9B68-4A3F283F04A7}"/>
    <dgm:cxn modelId="{A3F04379-5AEB-4CA0-AB13-C9E513283CDC}" type="presOf" srcId="{9C796333-2B46-4F37-9B20-3B434E87C374}" destId="{06A4D93D-C0A0-43E7-8AA1-8BAE31842611}" srcOrd="0" destOrd="2" presId="urn:microsoft.com/office/officeart/2005/8/layout/hProcess9"/>
    <dgm:cxn modelId="{32905289-792E-47EA-B17C-524696CA9E20}" type="presOf" srcId="{3381D4E3-A31A-4C92-B4E8-E9FDE62B6C0A}" destId="{6156D043-7902-46C1-A662-77BA15E9120E}" srcOrd="0" destOrd="0" presId="urn:microsoft.com/office/officeart/2005/8/layout/hProcess9"/>
    <dgm:cxn modelId="{C5B9FE8B-CED8-47B0-B276-642BF4FDF737}" type="presOf" srcId="{12CD30EC-8A58-40B1-97C9-EB92483533B6}" destId="{76F33194-33F0-403E-8969-EA9B9AF99B2A}" srcOrd="0" destOrd="0" presId="urn:microsoft.com/office/officeart/2005/8/layout/hProcess9"/>
    <dgm:cxn modelId="{4016958D-1998-40D4-AC26-3517ED4D7368}" srcId="{A056B1BC-3515-4B81-861C-9FE9E29522D2}" destId="{85D9D453-6321-46A7-9A7A-4E4DB26452E5}" srcOrd="1" destOrd="0" parTransId="{5793B477-201B-41BE-85F3-B2492A156188}" sibTransId="{B92FBB5E-3717-4702-A810-76B197E5D705}"/>
    <dgm:cxn modelId="{57761C91-40BC-4A1F-B35E-32497DAEE65A}" srcId="{12CD30EC-8A58-40B1-97C9-EB92483533B6}" destId="{A98F3012-D87D-42B7-BF9D-7A66607DF133}" srcOrd="0" destOrd="0" parTransId="{CA2385A3-BD1B-4791-9523-0464C58A14EC}" sibTransId="{EA83DE44-3E68-4C8A-B07A-5341B68B7389}"/>
    <dgm:cxn modelId="{9A1F3897-4287-44A8-88B4-6257F1692B7C}" type="presOf" srcId="{73A6B9CC-B817-4DFA-A9C0-E0FD91E947D8}" destId="{02CB63B1-5B1E-4408-A2D8-C31EE3DDDDE0}" srcOrd="0" destOrd="1" presId="urn:microsoft.com/office/officeart/2005/8/layout/hProcess9"/>
    <dgm:cxn modelId="{D5F2BEB0-3028-40CA-880B-D219F64DA562}" srcId="{3381D4E3-A31A-4C92-B4E8-E9FDE62B6C0A}" destId="{8499B4D8-D494-402F-94F0-C4AA8C1AF5A4}" srcOrd="3" destOrd="0" parTransId="{11F15CCD-E430-4267-96BD-06A67F878518}" sibTransId="{8BE5C64C-D0B6-4968-9010-F708CE501A99}"/>
    <dgm:cxn modelId="{A827BCB9-6E8C-4819-9116-21DD7C046303}" srcId="{56F9DBBA-D9E1-432D-A9D7-9AFD7DF950F3}" destId="{E8898EF8-696B-4809-B6EF-EF376D114D8E}" srcOrd="0" destOrd="0" parTransId="{7284F759-F7AB-4A8B-8013-64425AAD46AB}" sibTransId="{C9862E1E-0D76-473C-B3D8-BE7672040A9E}"/>
    <dgm:cxn modelId="{7C4880D7-FA63-4CDE-9656-8A8E5D27EAF7}" srcId="{56F9DBBA-D9E1-432D-A9D7-9AFD7DF950F3}" destId="{9C796333-2B46-4F37-9B20-3B434E87C374}" srcOrd="1" destOrd="0" parTransId="{196E8C3B-EAD9-4910-9A29-E8122CFFA3AF}" sibTransId="{01D0D8A1-3760-40D9-BF9A-BD1D2C407C8C}"/>
    <dgm:cxn modelId="{0567E4DC-7D2F-4554-8ECF-0F643E88EA6D}" type="presOf" srcId="{E8898EF8-696B-4809-B6EF-EF376D114D8E}" destId="{06A4D93D-C0A0-43E7-8AA1-8BAE31842611}" srcOrd="0" destOrd="1" presId="urn:microsoft.com/office/officeart/2005/8/layout/hProcess9"/>
    <dgm:cxn modelId="{409EFAE7-CB69-4419-A1A8-8DFA7F336A25}" srcId="{3381D4E3-A31A-4C92-B4E8-E9FDE62B6C0A}" destId="{12CD30EC-8A58-40B1-97C9-EB92483533B6}" srcOrd="2" destOrd="0" parTransId="{80893B78-7806-499B-BA20-575E8B401795}" sibTransId="{54700E23-02C0-4273-ABEA-EE6A237E341A}"/>
    <dgm:cxn modelId="{D378C82F-E8E3-49CB-8C50-48CEF820393E}" type="presParOf" srcId="{6156D043-7902-46C1-A662-77BA15E9120E}" destId="{7665257B-B5A1-470E-9C05-160C9133A765}" srcOrd="0" destOrd="0" presId="urn:microsoft.com/office/officeart/2005/8/layout/hProcess9"/>
    <dgm:cxn modelId="{D6F770BC-8C55-4A16-9F85-2ADDFDDEC794}" type="presParOf" srcId="{6156D043-7902-46C1-A662-77BA15E9120E}" destId="{5498CFE1-92A2-4E96-9EF9-658342874DF5}" srcOrd="1" destOrd="0" presId="urn:microsoft.com/office/officeart/2005/8/layout/hProcess9"/>
    <dgm:cxn modelId="{E0ABE766-92AD-463F-9205-A1F95F576C66}" type="presParOf" srcId="{5498CFE1-92A2-4E96-9EF9-658342874DF5}" destId="{CA47C15B-996D-4E22-948F-C4CDF66C3606}" srcOrd="0" destOrd="0" presId="urn:microsoft.com/office/officeart/2005/8/layout/hProcess9"/>
    <dgm:cxn modelId="{0BA825CF-B4FD-44EA-8CD1-82F791C13229}" type="presParOf" srcId="{5498CFE1-92A2-4E96-9EF9-658342874DF5}" destId="{BA158594-211A-49E4-95D9-EC55B37ACF27}" srcOrd="1" destOrd="0" presId="urn:microsoft.com/office/officeart/2005/8/layout/hProcess9"/>
    <dgm:cxn modelId="{4E824A6C-58F4-498F-AF92-16C601DD295E}" type="presParOf" srcId="{5498CFE1-92A2-4E96-9EF9-658342874DF5}" destId="{06A4D93D-C0A0-43E7-8AA1-8BAE31842611}" srcOrd="2" destOrd="0" presId="urn:microsoft.com/office/officeart/2005/8/layout/hProcess9"/>
    <dgm:cxn modelId="{80B55608-F8D7-48A3-A84E-68807B367049}" type="presParOf" srcId="{5498CFE1-92A2-4E96-9EF9-658342874DF5}" destId="{2E80DF38-AA69-4319-8CDB-BE93ED19FBE7}" srcOrd="3" destOrd="0" presId="urn:microsoft.com/office/officeart/2005/8/layout/hProcess9"/>
    <dgm:cxn modelId="{64121866-E81A-4206-9FD0-0BFEDD5F9B2D}" type="presParOf" srcId="{5498CFE1-92A2-4E96-9EF9-658342874DF5}" destId="{76F33194-33F0-403E-8969-EA9B9AF99B2A}" srcOrd="4" destOrd="0" presId="urn:microsoft.com/office/officeart/2005/8/layout/hProcess9"/>
    <dgm:cxn modelId="{CDF45795-7894-4282-8D07-A5862234EA52}" type="presParOf" srcId="{5498CFE1-92A2-4E96-9EF9-658342874DF5}" destId="{5D62751B-2AF9-4C67-984D-DDC4BD8A5657}" srcOrd="5" destOrd="0" presId="urn:microsoft.com/office/officeart/2005/8/layout/hProcess9"/>
    <dgm:cxn modelId="{757AFA9F-41BB-4098-AFF1-43788E1BD778}" type="presParOf" srcId="{5498CFE1-92A2-4E96-9EF9-658342874DF5}" destId="{02CB63B1-5B1E-4408-A2D8-C31EE3DDDDE0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65257B-B5A1-470E-9C05-160C9133A765}">
      <dsp:nvSpPr>
        <dsp:cNvPr id="0" name=""/>
        <dsp:cNvSpPr/>
      </dsp:nvSpPr>
      <dsp:spPr>
        <a:xfrm>
          <a:off x="788669" y="0"/>
          <a:ext cx="8938260" cy="435133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47C15B-996D-4E22-948F-C4CDF66C3606}">
      <dsp:nvSpPr>
        <dsp:cNvPr id="0" name=""/>
        <dsp:cNvSpPr/>
      </dsp:nvSpPr>
      <dsp:spPr>
        <a:xfrm>
          <a:off x="2029" y="1305401"/>
          <a:ext cx="2467301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 Light" panose="020F0302020204030204"/>
            </a:rPr>
            <a:t>State</a:t>
          </a:r>
          <a:endParaRPr lang="en-US" sz="18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Calibri Light" panose="020F0302020204030204"/>
            </a:rPr>
            <a:t>MES Submission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Calibri Light" panose="020F0302020204030204"/>
            </a:rPr>
            <a:t>Project Only MDBT</a:t>
          </a:r>
        </a:p>
      </dsp:txBody>
      <dsp:txXfrm>
        <a:off x="86995" y="1390367"/>
        <a:ext cx="2297369" cy="1570603"/>
      </dsp:txXfrm>
    </dsp:sp>
    <dsp:sp modelId="{06A4D93D-C0A0-43E7-8AA1-8BAE31842611}">
      <dsp:nvSpPr>
        <dsp:cNvPr id="0" name=""/>
        <dsp:cNvSpPr/>
      </dsp:nvSpPr>
      <dsp:spPr>
        <a:xfrm>
          <a:off x="2683442" y="1305401"/>
          <a:ext cx="2467301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 Light" panose="020F0302020204030204"/>
            </a:rPr>
            <a:t>State Officer</a:t>
          </a:r>
          <a:endParaRPr lang="en-US" sz="18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Calibri Light" panose="020F0302020204030204"/>
            </a:rPr>
            <a:t>Review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Provides a Recommendation </a:t>
          </a:r>
        </a:p>
      </dsp:txBody>
      <dsp:txXfrm>
        <a:off x="2768408" y="1390367"/>
        <a:ext cx="2297369" cy="1570603"/>
      </dsp:txXfrm>
    </dsp:sp>
    <dsp:sp modelId="{76F33194-33F0-403E-8969-EA9B9AF99B2A}">
      <dsp:nvSpPr>
        <dsp:cNvPr id="0" name=""/>
        <dsp:cNvSpPr/>
      </dsp:nvSpPr>
      <dsp:spPr>
        <a:xfrm>
          <a:off x="5364855" y="1305401"/>
          <a:ext cx="2467301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 Light" panose="020F0302020204030204"/>
            </a:rPr>
            <a:t>Clearance</a:t>
          </a:r>
          <a:endParaRPr lang="en-US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Calibri Light" panose="020F0302020204030204"/>
            </a:rPr>
            <a:t>Decision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Calibri Light" panose="020F0302020204030204"/>
            </a:rPr>
            <a:t>Approval Letters has the Project MDBT only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Calibri Light" panose="020F0302020204030204"/>
            </a:rPr>
            <a:t>CMS updates the Unified MDBT</a:t>
          </a:r>
        </a:p>
      </dsp:txBody>
      <dsp:txXfrm>
        <a:off x="5449821" y="1390367"/>
        <a:ext cx="2297369" cy="1570603"/>
      </dsp:txXfrm>
    </dsp:sp>
    <dsp:sp modelId="{02CB63B1-5B1E-4408-A2D8-C31EE3DDDDE0}">
      <dsp:nvSpPr>
        <dsp:cNvPr id="0" name=""/>
        <dsp:cNvSpPr/>
      </dsp:nvSpPr>
      <dsp:spPr>
        <a:xfrm>
          <a:off x="8046268" y="1305401"/>
          <a:ext cx="2467301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 Light" panose="020F0302020204030204"/>
            </a:rPr>
            <a:t>State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+mj-lt"/>
            </a:rPr>
            <a:t>Post Approval Review of the </a:t>
          </a:r>
          <a:r>
            <a:rPr lang="en-US" sz="1400" b="0" kern="1200" dirty="0">
              <a:latin typeface="+mj-lt"/>
              <a:cs typeface="Arial"/>
            </a:rPr>
            <a:t>Unified </a:t>
          </a:r>
          <a:r>
            <a:rPr lang="en-US" sz="1400" kern="1200" dirty="0">
              <a:latin typeface="+mj-lt"/>
            </a:rPr>
            <a:t>MDBT</a:t>
          </a:r>
        </a:p>
      </dsp:txBody>
      <dsp:txXfrm>
        <a:off x="8131234" y="1390367"/>
        <a:ext cx="2297369" cy="15706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E7BEBD-21EB-4DEF-A8CC-C035AF720328}" type="datetimeFigureOut">
              <a:rPr lang="en-US" smtClean="0"/>
              <a:t>3/25/2026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3F8886-01D4-4DF3-A5D1-254A0C9F83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707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will also have additional trainings on the recently approved templates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FDC7D0-0888-C24D-AA6B-962FFF80E9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01201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E0B8BE-43F7-DD07-9B08-F8458219E1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B190405-C4E4-5B64-3421-A5C0C420E8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5FF0050-4D6F-887A-9AF2-2CF0EC59BF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5AF9B1-8A61-EF5E-0BB4-D0E1393B64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3F8886-01D4-4DF3-A5D1-254A0C9F83D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6498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100A31-895D-376F-699E-57D9CCE7CE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DDD0A19-7943-6395-C5A3-0691287B63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15B1F32-19A9-9992-5011-F0902B4C1D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034863-0F1C-1C9C-55A6-4FE1935A9A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3F8886-01D4-4DF3-A5D1-254A0C9F83D3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1872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CE3C32-BC08-B0F4-C49C-71EBDD676A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666D31A-AD63-6E5D-33C3-1D8C7F629D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0563193-F5E4-49E3-7288-2431201BFA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E4A1E5-7BA8-2B2B-E870-AF2A794C68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3F8886-01D4-4DF3-A5D1-254A0C9F83D3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8779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408CBC-6C83-7890-9D91-CA028D14C2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6A714E6-3D10-88BE-560B-14BA72F46A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E93F59E-B5BE-92D5-40E2-EFAC7FA4CE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Aptos" panose="02110004020202020204"/>
              </a:rPr>
              <a:t>Will need at least one E&amp;E tab, CE tab will be separate and total E&amp;E project costs will be included in the hidden E&amp;E tabs</a:t>
            </a:r>
          </a:p>
          <a:p>
            <a:pPr>
              <a:defRPr/>
            </a:pPr>
            <a:endParaRPr lang="en-US" dirty="0">
              <a:solidFill>
                <a:prstClr val="black"/>
              </a:solidFill>
              <a:latin typeface="Aptos" panose="0211000402020202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E4E70B-3710-92BA-2533-DD2A1266E3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3F8886-01D4-4DF3-A5D1-254A0C9F83D3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582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Calibri"/>
                <a:cs typeface="Calibri"/>
              </a:rPr>
              <a:t>Once the transition occurs, should make the transition to the new MDBT more focused on the projects while CMS manages the project consolidated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3F8886-01D4-4DF3-A5D1-254A0C9F83D3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479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Calibri"/>
                <a:cs typeface="Calibri"/>
              </a:rPr>
              <a:t>We can start the validation anytime. Don't need to wait to submit an APD for us to validate the MDBT.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3F8886-01D4-4DF3-A5D1-254A0C9F83D3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676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D3D542-D055-465E-A476-C497A64FF4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C4FF2DF-2FAB-659E-0C59-0FDE4FC177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5C76309-84C3-2357-1CC6-FC47504EC6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755946-887D-7D62-4B7D-3FFAEE36AE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3F8886-01D4-4DF3-A5D1-254A0C9F83D3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2451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3F8886-01D4-4DF3-A5D1-254A0C9F83D3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7382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3F8886-01D4-4DF3-A5D1-254A0C9F83D3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129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0DFFC3-A443-0357-7B88-8C122B7EBB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B34CC6C-DF61-11B6-8736-3DD7764AA8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55AC63E-1CC9-668F-3B27-48EDE9FCAF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8F3843-A7BC-188E-38AD-903A1B66D8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3F8886-01D4-4DF3-A5D1-254A0C9F83D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0129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0C2B0B-34EE-585F-8EF3-D8B56DB0C5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BDCC20C-9DF1-F666-623D-4880A36C3E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8FE9078-DD57-A442-9A1C-EAEBCA572B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black"/>
                </a:solidFill>
                <a:latin typeface="Aptos" panose="02110004020202020204"/>
              </a:rPr>
              <a:t>Consolidate MDBT refers to the compiled list of MDBTs for each project, with the total costs listed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12B732-25AA-848B-4083-6348988E67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3F8886-01D4-4DF3-A5D1-254A0C9F83D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004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AACE6A-EE85-7A99-E23D-1CE918197D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F78B421-447C-1C35-F4C1-DCB226552F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9664079-C53D-C279-A3AF-BEA99B5F1E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1D94FD-7B16-518E-D7D6-F60A7AF7E4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3F8886-01D4-4DF3-A5D1-254A0C9F83D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1951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26C5FA-824A-4C20-FD8D-1FED43811C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E57745C-FD29-099F-06F1-8A49EE2E24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4C1A78E-DC01-4EDA-6EC1-3BBDE7B091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Calibri"/>
                <a:cs typeface="Calibri"/>
              </a:rPr>
              <a:t>Full Project funding history not based on the current MDBT (which may remove previously approved funding)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0889BC-5F14-1107-3D2D-3E633D77D0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3F8886-01D4-4DF3-A5D1-254A0C9F83D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4574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A44718-AF19-0CFE-E320-7A56358650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B4AF301-86D5-75B6-5E49-759C956077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450702F-09AC-F031-BA54-B9BF302EC7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black"/>
                </a:solidFill>
                <a:latin typeface="Aptos" panose="02110004020202020204"/>
              </a:rPr>
              <a:t>We will provide language for the monthly reminder; most attention will be new MDBT post when we split the line items yet</a:t>
            </a:r>
          </a:p>
          <a:p>
            <a:pPr>
              <a:defRPr/>
            </a:pPr>
            <a:endParaRPr lang="en-US" dirty="0">
              <a:solidFill>
                <a:prstClr val="black"/>
              </a:solidFill>
              <a:latin typeface="Aptos" panose="0211000402020202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6EC2F3-FDE7-3CE8-4E3B-6B925E03AC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3F8886-01D4-4DF3-A5D1-254A0C9F83D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5709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Calibri"/>
                <a:cs typeface="Calibri"/>
              </a:rPr>
              <a:t>Instructions on how to share the folders has been previously been shared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3F8886-01D4-4DF3-A5D1-254A0C9F83D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0430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9E0C12-E6FB-387F-8F11-F3C9A14A9F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CF484BB-6796-4917-A0ED-8751B4939F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82C8EFC-C2F9-8178-DBA5-2D45C6CCEE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7CBB33-4925-2842-EA57-44E2D0DEE9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3F8886-01D4-4DF3-A5D1-254A0C9F83D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7925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F1BC13-17CC-36EA-2218-7B19007A84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9BB07BB-89A4-94D3-66E0-9B62B36675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C7E11BF-A48D-5D0B-8459-992FA34D5B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72CC1B-033D-A184-DFE1-A576EE503A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3F8886-01D4-4DF3-A5D1-254A0C9F83D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564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9" descr="Placeholder for picture or photo">
            <a:extLst>
              <a:ext uri="{FF2B5EF4-FFF2-40B4-BE49-F238E27FC236}">
                <a16:creationId xmlns:a16="http://schemas.microsoft.com/office/drawing/2014/main" id="{722F75BD-A2C5-834F-828D-C462C695118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2698230"/>
            <a:ext cx="5408612" cy="4183572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BC20713-66DF-1746-B5C0-9154E5F01504}"/>
              </a:ext>
            </a:extLst>
          </p:cNvPr>
          <p:cNvGrpSpPr/>
          <p:nvPr userDrawn="1"/>
        </p:nvGrpSpPr>
        <p:grpSpPr>
          <a:xfrm>
            <a:off x="-11723" y="1243268"/>
            <a:ext cx="12228722" cy="1269999"/>
            <a:chOff x="-16933" y="1"/>
            <a:chExt cx="9211733" cy="976922"/>
          </a:xfrm>
          <a:solidFill>
            <a:srgbClr val="FFD004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CD984B8-D0B6-6648-BBAE-CC9C912054AB}"/>
                </a:ext>
              </a:extLst>
            </p:cNvPr>
            <p:cNvSpPr/>
            <p:nvPr userDrawn="1"/>
          </p:nvSpPr>
          <p:spPr bwMode="auto">
            <a:xfrm>
              <a:off x="-16933" y="1"/>
              <a:ext cx="9194800" cy="931332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lnSpc>
                  <a:spcPts val="2500"/>
                </a:lnSpc>
                <a:spcBef>
                  <a:spcPct val="0"/>
                </a:spcBef>
                <a:spcAft>
                  <a:spcPts val="1000"/>
                </a:spcAft>
                <a:buClr>
                  <a:srgbClr val="FDAA03"/>
                </a:buClr>
              </a:pPr>
              <a:endParaRPr lang="en-US" b="1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A238F75-8E71-C548-BE3B-3F6C98D21E33}"/>
                </a:ext>
              </a:extLst>
            </p:cNvPr>
            <p:cNvSpPr/>
            <p:nvPr userDrawn="1"/>
          </p:nvSpPr>
          <p:spPr bwMode="auto">
            <a:xfrm>
              <a:off x="0" y="892258"/>
              <a:ext cx="9194800" cy="84665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lnSpc>
                  <a:spcPts val="2500"/>
                </a:lnSpc>
                <a:spcBef>
                  <a:spcPct val="0"/>
                </a:spcBef>
                <a:spcAft>
                  <a:spcPts val="1000"/>
                </a:spcAft>
                <a:buClr>
                  <a:srgbClr val="FDAA03"/>
                </a:buClr>
              </a:pPr>
              <a:endParaRPr lang="en-US" b="1" dirty="0">
                <a:solidFill>
                  <a:prstClr val="black"/>
                </a:solidFill>
                <a:latin typeface="Arial" charset="0"/>
              </a:endParaRPr>
            </a:p>
          </p:txBody>
        </p:sp>
      </p:grpSp>
      <p:pic>
        <p:nvPicPr>
          <p:cNvPr id="6" name="Picture 5" descr="The Centers for Medicare and Medicaid logo.">
            <a:extLst>
              <a:ext uri="{FF2B5EF4-FFF2-40B4-BE49-F238E27FC236}">
                <a16:creationId xmlns:a16="http://schemas.microsoft.com/office/drawing/2014/main" id="{68FDF833-8C4B-DB42-BE2B-7879BB32FE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228600"/>
            <a:ext cx="2652325" cy="914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8D2298-C9E7-BA4B-911D-47A58268C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903" y="1254872"/>
            <a:ext cx="9748573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1E9C0CF-4AE9-6C4A-BB10-3DE711E889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62373" y="2905935"/>
            <a:ext cx="5276850" cy="523220"/>
          </a:xfrm>
        </p:spPr>
        <p:txBody>
          <a:bodyPr>
            <a:spAutoFit/>
          </a:bodyPr>
          <a:lstStyle>
            <a:lvl1pPr marL="0" indent="0">
              <a:buNone/>
              <a:defRPr sz="2800" b="1" i="1">
                <a:solidFill>
                  <a:srgbClr val="0053A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i="1">
                <a:latin typeface="+mn-lt"/>
              </a:defRPr>
            </a:lvl2pPr>
            <a:lvl3pPr marL="914400" indent="0">
              <a:buNone/>
              <a:defRPr i="1">
                <a:latin typeface="+mn-lt"/>
              </a:defRPr>
            </a:lvl3pPr>
            <a:lvl4pPr marL="914400" indent="0">
              <a:buNone/>
              <a:defRPr i="1">
                <a:latin typeface="+mn-lt"/>
              </a:defRPr>
            </a:lvl4pPr>
            <a:lvl5pPr marL="1371600" indent="0">
              <a:buNone/>
              <a:defRPr i="1">
                <a:latin typeface="+mn-lt"/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55D7FA05-C13B-AD49-A875-884F36F6BA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19541" y="4537794"/>
            <a:ext cx="5276850" cy="523220"/>
          </a:xfrm>
        </p:spPr>
        <p:txBody>
          <a:bodyPr>
            <a:spAutoFit/>
          </a:bodyPr>
          <a:lstStyle>
            <a:lvl1pPr marL="0" indent="0">
              <a:buNone/>
              <a:defRPr sz="2800" b="0" i="1">
                <a:solidFill>
                  <a:srgbClr val="0053A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i="1">
                <a:latin typeface="+mn-lt"/>
              </a:defRPr>
            </a:lvl2pPr>
            <a:lvl3pPr marL="914400" indent="0">
              <a:buNone/>
              <a:defRPr i="1">
                <a:latin typeface="+mn-lt"/>
              </a:defRPr>
            </a:lvl3pPr>
            <a:lvl4pPr marL="914400" indent="0">
              <a:buNone/>
              <a:defRPr i="1">
                <a:latin typeface="+mn-lt"/>
              </a:defRPr>
            </a:lvl4pPr>
            <a:lvl5pPr marL="1371600" indent="0">
              <a:buNone/>
              <a:defRPr i="1">
                <a:latin typeface="+mn-lt"/>
              </a:defRPr>
            </a:lvl5pPr>
          </a:lstStyle>
          <a:p>
            <a:pPr lvl="0"/>
            <a:r>
              <a:rPr lang="en-US"/>
              <a:t>Presenter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5B2A764-C2DC-3547-BF23-ABBDB0E26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1" y="2479574"/>
            <a:ext cx="12216998" cy="179361"/>
          </a:xfrm>
          <a:prstGeom prst="rect">
            <a:avLst/>
          </a:prstGeom>
          <a:solidFill>
            <a:srgbClr val="084A9C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</a:pPr>
            <a:endParaRPr lang="en-US" b="1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496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CMS titl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Picture of a family.">
            <a:extLst>
              <a:ext uri="{FF2B5EF4-FFF2-40B4-BE49-F238E27FC236}">
                <a16:creationId xmlns:a16="http://schemas.microsoft.com/office/drawing/2014/main" id="{F31083F8-C4D3-DA8C-720D-60DF2FAA3E93}"/>
              </a:ext>
            </a:extLst>
          </p:cNvPr>
          <p:cNvPicPr preferRelativeResize="0">
            <a:picLocks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66030"/>
            <a:ext cx="5472752" cy="3982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2"/>
          <p:cNvSpPr txBox="1"/>
          <p:nvPr/>
        </p:nvSpPr>
        <p:spPr>
          <a:xfrm>
            <a:off x="-2224618" y="4927600"/>
            <a:ext cx="18473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13"/>
          <p:cNvSpPr txBox="1"/>
          <p:nvPr userDrawn="1"/>
        </p:nvSpPr>
        <p:spPr>
          <a:xfrm>
            <a:off x="-2224618" y="4927600"/>
            <a:ext cx="18473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itle 7"/>
          <p:cNvSpPr>
            <a:spLocks noGrp="1"/>
          </p:cNvSpPr>
          <p:nvPr>
            <p:ph type="title"/>
          </p:nvPr>
        </p:nvSpPr>
        <p:spPr>
          <a:xfrm>
            <a:off x="0" y="1371600"/>
            <a:ext cx="12192000" cy="10668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213600" y="3048000"/>
            <a:ext cx="4368800" cy="9144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213600" y="4191000"/>
            <a:ext cx="4368800" cy="8382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23E7DCF4-8565-8DE3-9475-9417F889420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7516090" y="6424267"/>
            <a:ext cx="3860800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 b="1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Sensitivity Classification</a:t>
            </a:r>
          </a:p>
        </p:txBody>
      </p:sp>
      <p:pic>
        <p:nvPicPr>
          <p:cNvPr id="14" name="Picture 14" descr="The Centers for Medicare and Medicaid Services Logo.">
            <a:extLst>
              <a:ext uri="{FF2B5EF4-FFF2-40B4-BE49-F238E27FC236}">
                <a16:creationId xmlns:a16="http://schemas.microsoft.com/office/drawing/2014/main" id="{A3705F1C-A07B-7BDE-DBBA-08A60AF464F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853" y="227920"/>
            <a:ext cx="2652713" cy="915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58976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CMS titl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Picture of seniors playing cards.">
            <a:extLst>
              <a:ext uri="{FF2B5EF4-FFF2-40B4-BE49-F238E27FC236}">
                <a16:creationId xmlns:a16="http://schemas.microsoft.com/office/drawing/2014/main" id="{ED9ED240-DE04-AE2C-CCA4-0FD35F11F88D}"/>
              </a:ext>
            </a:extLst>
          </p:cNvPr>
          <p:cNvPicPr preferRelativeResize="0">
            <a:picLocks/>
          </p:cNvPicPr>
          <p:nvPr userDrawn="1"/>
        </p:nvPicPr>
        <p:blipFill rotWithShape="1">
          <a:blip r:embed="rId2" cstate="print"/>
          <a:srcRect l="5426" r="6803"/>
          <a:stretch/>
        </p:blipFill>
        <p:spPr bwMode="auto">
          <a:xfrm>
            <a:off x="-19633" y="2496312"/>
            <a:ext cx="5738397" cy="436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2"/>
          <p:cNvSpPr txBox="1"/>
          <p:nvPr/>
        </p:nvSpPr>
        <p:spPr>
          <a:xfrm>
            <a:off x="-2224618" y="4927600"/>
            <a:ext cx="18473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13"/>
          <p:cNvSpPr txBox="1"/>
          <p:nvPr userDrawn="1"/>
        </p:nvSpPr>
        <p:spPr>
          <a:xfrm>
            <a:off x="-2224618" y="4927600"/>
            <a:ext cx="18473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itle 7"/>
          <p:cNvSpPr>
            <a:spLocks noGrp="1"/>
          </p:cNvSpPr>
          <p:nvPr>
            <p:ph type="title"/>
          </p:nvPr>
        </p:nvSpPr>
        <p:spPr>
          <a:xfrm>
            <a:off x="0" y="1371600"/>
            <a:ext cx="12192000" cy="10668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213600" y="3048000"/>
            <a:ext cx="4368800" cy="9144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213600" y="4191000"/>
            <a:ext cx="4368800" cy="8382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23E7DCF4-8565-8DE3-9475-9417F889420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7516090" y="6424267"/>
            <a:ext cx="3860800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 b="1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Sensitivity Classification</a:t>
            </a:r>
          </a:p>
        </p:txBody>
      </p:sp>
      <p:pic>
        <p:nvPicPr>
          <p:cNvPr id="14" name="Picture 14" descr="The Centers for Medicare and Medicaid Services Logo.">
            <a:extLst>
              <a:ext uri="{FF2B5EF4-FFF2-40B4-BE49-F238E27FC236}">
                <a16:creationId xmlns:a16="http://schemas.microsoft.com/office/drawing/2014/main" id="{A3705F1C-A07B-7BDE-DBBA-08A60AF464F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853" y="227920"/>
            <a:ext cx="2652713" cy="915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452247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6_CMS titl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Picture of medical professionals looking at an x-ray.">
            <a:extLst>
              <a:ext uri="{FF2B5EF4-FFF2-40B4-BE49-F238E27FC236}">
                <a16:creationId xmlns:a16="http://schemas.microsoft.com/office/drawing/2014/main" id="{6DD0EB8A-5EB7-CCA0-DB1C-091C6766958D}"/>
              </a:ext>
            </a:extLst>
          </p:cNvPr>
          <p:cNvPicPr preferRelativeResize="0">
            <a:picLocks noChangeArrowheads="1"/>
          </p:cNvPicPr>
          <p:nvPr userDrawn="1"/>
        </p:nvPicPr>
        <p:blipFill rotWithShape="1">
          <a:blip r:embed="rId2" cstate="print"/>
          <a:srcRect l="6573"/>
          <a:stretch/>
        </p:blipFill>
        <p:spPr bwMode="auto">
          <a:xfrm>
            <a:off x="0" y="2496312"/>
            <a:ext cx="5568287" cy="436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2"/>
          <p:cNvSpPr txBox="1"/>
          <p:nvPr/>
        </p:nvSpPr>
        <p:spPr>
          <a:xfrm>
            <a:off x="-2224618" y="4927600"/>
            <a:ext cx="18473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13"/>
          <p:cNvSpPr txBox="1"/>
          <p:nvPr userDrawn="1"/>
        </p:nvSpPr>
        <p:spPr>
          <a:xfrm>
            <a:off x="-2224618" y="4927600"/>
            <a:ext cx="18473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itle 7"/>
          <p:cNvSpPr>
            <a:spLocks noGrp="1"/>
          </p:cNvSpPr>
          <p:nvPr>
            <p:ph type="title"/>
          </p:nvPr>
        </p:nvSpPr>
        <p:spPr>
          <a:xfrm>
            <a:off x="0" y="1371600"/>
            <a:ext cx="12192000" cy="10668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213600" y="3048000"/>
            <a:ext cx="4368800" cy="9144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213600" y="4191000"/>
            <a:ext cx="4368800" cy="8382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23E7DCF4-8565-8DE3-9475-9417F889420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7516090" y="6424267"/>
            <a:ext cx="3860800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 b="1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Sensitivity Classification</a:t>
            </a:r>
          </a:p>
        </p:txBody>
      </p:sp>
      <p:pic>
        <p:nvPicPr>
          <p:cNvPr id="14" name="Picture 14" descr="The Centers for Medicare and Medicaid Services Logo.">
            <a:extLst>
              <a:ext uri="{FF2B5EF4-FFF2-40B4-BE49-F238E27FC236}">
                <a16:creationId xmlns:a16="http://schemas.microsoft.com/office/drawing/2014/main" id="{A3705F1C-A07B-7BDE-DBBA-08A60AF464F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853" y="227920"/>
            <a:ext cx="2652713" cy="915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349613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7_CMS titl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6" descr="Tech picture of 0's and 1's.">
            <a:extLst>
              <a:ext uri="{FF2B5EF4-FFF2-40B4-BE49-F238E27FC236}">
                <a16:creationId xmlns:a16="http://schemas.microsoft.com/office/drawing/2014/main" id="{C829F7E2-8C7E-EE11-3A44-42168CB9ADBB}"/>
              </a:ext>
            </a:extLst>
          </p:cNvPr>
          <p:cNvPicPr preferRelativeResize="0">
            <a:picLocks/>
          </p:cNvPicPr>
          <p:nvPr userDrawn="1"/>
        </p:nvPicPr>
        <p:blipFill rotWithShape="1">
          <a:blip r:embed="rId2" cstate="print"/>
          <a:srcRect l="-181" t="-433" r="12732" b="-1"/>
          <a:stretch/>
        </p:blipFill>
        <p:spPr bwMode="auto">
          <a:xfrm>
            <a:off x="-15902" y="2487168"/>
            <a:ext cx="5707018" cy="436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2"/>
          <p:cNvSpPr txBox="1"/>
          <p:nvPr/>
        </p:nvSpPr>
        <p:spPr>
          <a:xfrm>
            <a:off x="-2224618" y="4927600"/>
            <a:ext cx="18473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13"/>
          <p:cNvSpPr txBox="1"/>
          <p:nvPr userDrawn="1"/>
        </p:nvSpPr>
        <p:spPr>
          <a:xfrm>
            <a:off x="-2224618" y="4927600"/>
            <a:ext cx="18473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itle 7"/>
          <p:cNvSpPr>
            <a:spLocks noGrp="1"/>
          </p:cNvSpPr>
          <p:nvPr>
            <p:ph type="title"/>
          </p:nvPr>
        </p:nvSpPr>
        <p:spPr>
          <a:xfrm>
            <a:off x="0" y="1371600"/>
            <a:ext cx="12192000" cy="10668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213600" y="3048000"/>
            <a:ext cx="4368800" cy="9144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213600" y="4191000"/>
            <a:ext cx="4368800" cy="8382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23E7DCF4-8565-8DE3-9475-9417F889420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7516090" y="6424267"/>
            <a:ext cx="3860800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 b="1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Sensitivity Classification</a:t>
            </a:r>
          </a:p>
        </p:txBody>
      </p:sp>
      <p:pic>
        <p:nvPicPr>
          <p:cNvPr id="14" name="Picture 14" descr="The Centers for Medicare and Medicaid Services Logo.">
            <a:extLst>
              <a:ext uri="{FF2B5EF4-FFF2-40B4-BE49-F238E27FC236}">
                <a16:creationId xmlns:a16="http://schemas.microsoft.com/office/drawing/2014/main" id="{A3705F1C-A07B-7BDE-DBBA-08A60AF464F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853" y="227920"/>
            <a:ext cx="2652713" cy="915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40272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8_CMS titl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2"/>
          <p:cNvSpPr txBox="1"/>
          <p:nvPr/>
        </p:nvSpPr>
        <p:spPr>
          <a:xfrm>
            <a:off x="-2224618" y="4927600"/>
            <a:ext cx="18473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13"/>
          <p:cNvSpPr txBox="1"/>
          <p:nvPr userDrawn="1"/>
        </p:nvSpPr>
        <p:spPr>
          <a:xfrm>
            <a:off x="-2224618" y="4927600"/>
            <a:ext cx="18473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itle 7"/>
          <p:cNvSpPr>
            <a:spLocks noGrp="1"/>
          </p:cNvSpPr>
          <p:nvPr>
            <p:ph type="title"/>
          </p:nvPr>
        </p:nvSpPr>
        <p:spPr>
          <a:xfrm>
            <a:off x="0" y="1371600"/>
            <a:ext cx="12192000" cy="10668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213600" y="3048000"/>
            <a:ext cx="4368800" cy="9144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213600" y="4191000"/>
            <a:ext cx="4368800" cy="8382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23E7DCF4-8565-8DE3-9475-9417F889420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7516090" y="6424267"/>
            <a:ext cx="3860800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 b="1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Sensitivity Classification</a:t>
            </a:r>
          </a:p>
        </p:txBody>
      </p:sp>
      <p:pic>
        <p:nvPicPr>
          <p:cNvPr id="14" name="Picture 14" descr="The Centers for Medicare and Medicaid Services Logo.">
            <a:extLst>
              <a:ext uri="{FF2B5EF4-FFF2-40B4-BE49-F238E27FC236}">
                <a16:creationId xmlns:a16="http://schemas.microsoft.com/office/drawing/2014/main" id="{A3705F1C-A07B-7BDE-DBBA-08A60AF464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853" y="227920"/>
            <a:ext cx="2652713" cy="915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 descr="Picture of a group of school children.">
            <a:extLst>
              <a:ext uri="{FF2B5EF4-FFF2-40B4-BE49-F238E27FC236}">
                <a16:creationId xmlns:a16="http://schemas.microsoft.com/office/drawing/2014/main" id="{AD24853A-8029-90DD-D5EB-0EE09166B72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853" y="3074785"/>
            <a:ext cx="5560976" cy="3783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660641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9_CMS titl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Picture of a bottle of pills.">
            <a:extLst>
              <a:ext uri="{FF2B5EF4-FFF2-40B4-BE49-F238E27FC236}">
                <a16:creationId xmlns:a16="http://schemas.microsoft.com/office/drawing/2014/main" id="{A24529E2-D36F-BCB1-7592-4A729676C840}"/>
              </a:ext>
            </a:extLst>
          </p:cNvPr>
          <p:cNvPicPr preferRelativeResize="0">
            <a:picLocks/>
          </p:cNvPicPr>
          <p:nvPr userDrawn="1"/>
        </p:nvPicPr>
        <p:blipFill rotWithShape="1">
          <a:blip r:embed="rId2" cstate="print"/>
          <a:srcRect l="104" t="1176" r="-183" b="3456"/>
          <a:stretch/>
        </p:blipFill>
        <p:spPr bwMode="auto">
          <a:xfrm>
            <a:off x="0" y="2487168"/>
            <a:ext cx="5568287" cy="436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2"/>
          <p:cNvSpPr txBox="1"/>
          <p:nvPr/>
        </p:nvSpPr>
        <p:spPr>
          <a:xfrm>
            <a:off x="-2224618" y="4927600"/>
            <a:ext cx="18473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13"/>
          <p:cNvSpPr txBox="1"/>
          <p:nvPr userDrawn="1"/>
        </p:nvSpPr>
        <p:spPr>
          <a:xfrm>
            <a:off x="-2224618" y="4927600"/>
            <a:ext cx="18473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itle 7"/>
          <p:cNvSpPr>
            <a:spLocks noGrp="1"/>
          </p:cNvSpPr>
          <p:nvPr>
            <p:ph type="title"/>
          </p:nvPr>
        </p:nvSpPr>
        <p:spPr>
          <a:xfrm>
            <a:off x="0" y="1371600"/>
            <a:ext cx="12192000" cy="10668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213600" y="3048000"/>
            <a:ext cx="4368800" cy="9144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213600" y="4191000"/>
            <a:ext cx="4368800" cy="8382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23E7DCF4-8565-8DE3-9475-9417F889420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7516090" y="6424267"/>
            <a:ext cx="3860800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 b="1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Sensitivity Classification</a:t>
            </a:r>
          </a:p>
        </p:txBody>
      </p:sp>
      <p:pic>
        <p:nvPicPr>
          <p:cNvPr id="14" name="Picture 14" descr="The Centers for Medicare and Medicaid Services Logo.">
            <a:extLst>
              <a:ext uri="{FF2B5EF4-FFF2-40B4-BE49-F238E27FC236}">
                <a16:creationId xmlns:a16="http://schemas.microsoft.com/office/drawing/2014/main" id="{A3705F1C-A07B-7BDE-DBBA-08A60AF464F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853" y="227920"/>
            <a:ext cx="2652713" cy="915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99795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765B9-ED79-6347-9F79-26C302BD7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2376" y="185196"/>
            <a:ext cx="10515600" cy="125006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A400E-1DAA-164A-8434-91F666853C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 sz="2800"/>
            </a:lvl1pPr>
            <a:lvl2pPr marL="7429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2400"/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0C4407-34EA-5643-A7EA-998E3031AE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1248" y="6356350"/>
            <a:ext cx="1522836" cy="365125"/>
          </a:xfrm>
        </p:spPr>
        <p:txBody>
          <a:bodyPr/>
          <a:lstStyle/>
          <a:p>
            <a:fld id="{C4334630-0B9D-8B44-9224-390DCD7A8B30}" type="datetime1">
              <a:rPr lang="en-US" smtClean="0"/>
              <a:t>3/25/2026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24C8C4-6CD6-C841-AF65-4BCC4F98C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CMS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B43E48-FE68-D949-B0E3-E44653303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CA8EA-3E88-1E47-9B86-CBF89577D9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031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0F525BE-2F8E-C94E-B2CF-7761D1F737B4}"/>
              </a:ext>
            </a:extLst>
          </p:cNvPr>
          <p:cNvSpPr/>
          <p:nvPr userDrawn="1"/>
        </p:nvSpPr>
        <p:spPr bwMode="auto">
          <a:xfrm>
            <a:off x="-1" y="6134583"/>
            <a:ext cx="12338613" cy="724410"/>
          </a:xfrm>
          <a:prstGeom prst="rect">
            <a:avLst/>
          </a:prstGeom>
          <a:solidFill>
            <a:srgbClr val="FFD00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</a:pPr>
            <a:endParaRPr lang="en-US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F765B9-ED79-6347-9F79-26C302BD7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8345"/>
            <a:ext cx="10515600" cy="544009"/>
          </a:xfrm>
        </p:spPr>
        <p:txBody>
          <a:bodyPr>
            <a:normAutofit/>
          </a:bodyPr>
          <a:lstStyle>
            <a:lvl1pPr algn="ctr">
              <a:defRPr sz="3600">
                <a:solidFill>
                  <a:srgbClr val="084A9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able Placeholder 10">
            <a:extLst>
              <a:ext uri="{FF2B5EF4-FFF2-40B4-BE49-F238E27FC236}">
                <a16:creationId xmlns:a16="http://schemas.microsoft.com/office/drawing/2014/main" id="{B6EA1F6C-3A33-C345-8053-50CBD55E54A6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838200" y="984250"/>
            <a:ext cx="10609263" cy="5033963"/>
          </a:xfrm>
          <a:solidFill>
            <a:schemeClr val="bg2"/>
          </a:solidFill>
          <a:ln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>
                <a:ln w="25400"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table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24C8C4-6CD6-C841-AF65-4BCC4F98C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CMS footer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85C758E-2D31-CE45-93ED-88A0DE4B13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058563" y="6356350"/>
            <a:ext cx="15228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6A99491-3336-E74A-B212-0C0B21F0EAE3}" type="datetime1">
              <a:rPr lang="en-US" smtClean="0"/>
              <a:t>3/25/2026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B43E48-FE68-D949-B0E3-E44653303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00CA8EA-3E88-1E47-9B86-CBF89577D92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342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0708A-4A15-D64D-A171-1A91015D0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2046"/>
            <a:ext cx="10579776" cy="11635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BFD42F-567D-9B41-91A8-31A5662789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defRPr sz="2800"/>
            </a:lvl1pPr>
            <a:lvl2pPr marL="7429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2400"/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A834B5-2A14-BF43-BBFE-A6C01E64E8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 marL="7429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2400"/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33AB4C-95FB-E34C-A6E5-C73F4D3D77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1248" y="6356350"/>
            <a:ext cx="1522836" cy="365125"/>
          </a:xfrm>
        </p:spPr>
        <p:txBody>
          <a:bodyPr/>
          <a:lstStyle/>
          <a:p>
            <a:fld id="{07BC0DF5-5495-8447-8E4E-A49526068AF5}" type="datetime1">
              <a:rPr lang="en-US" smtClean="0"/>
              <a:t>3/25/2026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AA9970-939D-8D4D-87E0-17A11447F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CMS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D8BDBE-6F69-B04E-8A87-45E2D61BA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CA8EA-3E88-1E47-9B86-CBF89577D9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339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031-11DC-C74C-BA30-7BD58EEA6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4776"/>
            <a:ext cx="10515600" cy="12726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15334D-A195-8D43-9B06-39FB73B679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BAC362-C242-F944-B718-060F66B4F6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sz="2800"/>
            </a:lvl1pPr>
            <a:lvl2pPr marL="7429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2400"/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E7F2DA-16F7-AD4C-A69F-FCD03827EA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E10023-C0B2-BD4A-BC0D-3A1CFDAD33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sz="2400"/>
            </a:lvl1pPr>
            <a:lvl2pPr marL="7429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05E92E-BB1B-8246-B1A8-A0FFB36E3F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58563" y="6356350"/>
            <a:ext cx="1522836" cy="365125"/>
          </a:xfrm>
        </p:spPr>
        <p:txBody>
          <a:bodyPr/>
          <a:lstStyle/>
          <a:p>
            <a:fld id="{EA3D7B05-F3BF-7A4D-AA24-462DAA86F5F6}" type="datetime1">
              <a:rPr lang="en-US" smtClean="0"/>
              <a:t>3/25/2026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E3A58C-D3E7-D34E-850B-05845F529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CMS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2ED84E-BC44-B143-8569-59C29B38F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CA8EA-3E88-1E47-9B86-CBF89577D9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28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FCE75-EAAA-7143-9501-CBEF473F5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7" descr="Placeholder for icon or picture">
            <a:extLst>
              <a:ext uri="{FF2B5EF4-FFF2-40B4-BE49-F238E27FC236}">
                <a16:creationId xmlns:a16="http://schemas.microsoft.com/office/drawing/2014/main" id="{74B6CBED-8C35-5D4B-9589-AA2CD73CD4CC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1234736" y="2102693"/>
            <a:ext cx="2436264" cy="2346199"/>
          </a:xfrm>
          <a:prstGeom prst="ellipse">
            <a:avLst/>
          </a:pr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C873066-7C5D-7743-8F39-FDCFEEBFFD9E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1382633" y="4650026"/>
            <a:ext cx="2140469" cy="1052513"/>
          </a:xfrm>
          <a:noFill/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accent6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914400" indent="0">
              <a:buNone/>
              <a:defRPr sz="1600">
                <a:solidFill>
                  <a:schemeClr val="bg1"/>
                </a:solidFill>
              </a:defRPr>
            </a:lvl4pPr>
            <a:lvl5pPr marL="13716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7" descr="Placeholder for icon or picture">
            <a:extLst>
              <a:ext uri="{FF2B5EF4-FFF2-40B4-BE49-F238E27FC236}">
                <a16:creationId xmlns:a16="http://schemas.microsoft.com/office/drawing/2014/main" id="{C60417BB-59CA-074D-9964-BCE7E83C5CAE}"/>
              </a:ext>
            </a:extLst>
          </p:cNvPr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4922668" y="2102693"/>
            <a:ext cx="2436264" cy="2346199"/>
          </a:xfrm>
          <a:prstGeom prst="ellipse">
            <a:avLst/>
          </a:pr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C2420B9A-E8CA-A445-BAFC-CBF2A2E2753A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5040338" y="4650027"/>
            <a:ext cx="2140469" cy="1052513"/>
          </a:xfrm>
          <a:noFill/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accent6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914400" indent="0">
              <a:buNone/>
              <a:defRPr sz="1600">
                <a:solidFill>
                  <a:schemeClr val="bg1"/>
                </a:solidFill>
              </a:defRPr>
            </a:lvl4pPr>
            <a:lvl5pPr marL="13716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7" descr="Placeholder for icon or picture">
            <a:extLst>
              <a:ext uri="{FF2B5EF4-FFF2-40B4-BE49-F238E27FC236}">
                <a16:creationId xmlns:a16="http://schemas.microsoft.com/office/drawing/2014/main" id="{969AEAB2-F043-944D-9C40-26E86AB55F50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8610600" y="2102693"/>
            <a:ext cx="2436264" cy="2346199"/>
          </a:xfrm>
          <a:prstGeom prst="ellipse">
            <a:avLst/>
          </a:pr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8315D8B8-5F64-7741-88C7-3C6551EF019C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8758497" y="4650026"/>
            <a:ext cx="2140469" cy="1052513"/>
          </a:xfrm>
          <a:noFill/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accent6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914400" indent="0">
              <a:buNone/>
              <a:defRPr sz="1600">
                <a:solidFill>
                  <a:schemeClr val="bg1"/>
                </a:solidFill>
              </a:defRPr>
            </a:lvl4pPr>
            <a:lvl5pPr marL="13716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2F6256-429B-D042-AE71-AF1AF4BACE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58563" y="6356350"/>
            <a:ext cx="1522836" cy="365125"/>
          </a:xfrm>
        </p:spPr>
        <p:txBody>
          <a:bodyPr/>
          <a:lstStyle/>
          <a:p>
            <a:fld id="{D4CA300D-B629-414D-B624-3488580A0A31}" type="datetime1">
              <a:rPr lang="en-US" smtClean="0"/>
              <a:t>3/25/2026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CACC27-5AB2-0640-9677-CB5BC2B04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CMS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A646A5-E9EB-3F4D-AED2-A4539069B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00CA8EA-3E88-1E47-9B86-CBF89577D92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8459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92684F-C38A-2689-458C-E127B8DCD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97F47-0D2D-4C68-96FC-28F73DE5B496}" type="datetimeFigureOut">
              <a:rPr lang="en-US" smtClean="0"/>
              <a:t>3/25/2026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B3FAA8-39EE-CAC4-30F6-12F89D456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C98CC8-CB04-562A-C359-B79AB7C25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10190-8B82-4CE1-9AE7-2CAA029F7B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70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MS titl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 descr="Image of a magnifier sitting on a document and magnifying graphic values on an x-y axis.">
            <a:extLst>
              <a:ext uri="{FF2B5EF4-FFF2-40B4-BE49-F238E27FC236}">
                <a16:creationId xmlns:a16="http://schemas.microsoft.com/office/drawing/2014/main" id="{269A1A75-B112-4503-B6A9-75995790545E}"/>
              </a:ext>
            </a:extLst>
          </p:cNvPr>
          <p:cNvSpPr/>
          <p:nvPr userDrawn="1"/>
        </p:nvSpPr>
        <p:spPr>
          <a:xfrm>
            <a:off x="7662" y="2438400"/>
            <a:ext cx="5724398" cy="4419600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t="-84737" b="-2576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12"/>
          <p:cNvSpPr txBox="1"/>
          <p:nvPr/>
        </p:nvSpPr>
        <p:spPr>
          <a:xfrm>
            <a:off x="-2224618" y="4927600"/>
            <a:ext cx="18473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13"/>
          <p:cNvSpPr txBox="1"/>
          <p:nvPr userDrawn="1"/>
        </p:nvSpPr>
        <p:spPr>
          <a:xfrm>
            <a:off x="-2224618" y="4927600"/>
            <a:ext cx="18473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itle 7"/>
          <p:cNvSpPr>
            <a:spLocks noGrp="1"/>
          </p:cNvSpPr>
          <p:nvPr>
            <p:ph type="title"/>
          </p:nvPr>
        </p:nvSpPr>
        <p:spPr>
          <a:xfrm>
            <a:off x="0" y="1371600"/>
            <a:ext cx="12192000" cy="10668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213600" y="3048000"/>
            <a:ext cx="4368800" cy="9144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213600" y="4191000"/>
            <a:ext cx="4368800" cy="8382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23E7DCF4-8565-8DE3-9475-9417F889420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7516090" y="6424267"/>
            <a:ext cx="3860800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 b="1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Sensitivity Classification</a:t>
            </a:r>
          </a:p>
        </p:txBody>
      </p:sp>
      <p:pic>
        <p:nvPicPr>
          <p:cNvPr id="14" name="Picture 14" descr="The Centers for Medicare and Medicaid Services Logo.">
            <a:extLst>
              <a:ext uri="{FF2B5EF4-FFF2-40B4-BE49-F238E27FC236}">
                <a16:creationId xmlns:a16="http://schemas.microsoft.com/office/drawing/2014/main" id="{A3705F1C-A07B-7BDE-DBBA-08A60AF464F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853" y="227920"/>
            <a:ext cx="2652713" cy="915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30337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CMS titl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Picture of a group of people smiling.">
            <a:extLst>
              <a:ext uri="{FF2B5EF4-FFF2-40B4-BE49-F238E27FC236}">
                <a16:creationId xmlns:a16="http://schemas.microsoft.com/office/drawing/2014/main" id="{69DBC15E-9E4E-C04B-FA37-33A2388353D7}"/>
              </a:ext>
            </a:extLst>
          </p:cNvPr>
          <p:cNvPicPr preferRelativeResize="0">
            <a:picLocks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4731" y="2438400"/>
            <a:ext cx="6107859" cy="4410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2"/>
          <p:cNvSpPr txBox="1"/>
          <p:nvPr/>
        </p:nvSpPr>
        <p:spPr>
          <a:xfrm>
            <a:off x="-2224618" y="4927600"/>
            <a:ext cx="18473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13"/>
          <p:cNvSpPr txBox="1"/>
          <p:nvPr userDrawn="1"/>
        </p:nvSpPr>
        <p:spPr>
          <a:xfrm>
            <a:off x="-2224618" y="4927600"/>
            <a:ext cx="18473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itle 7"/>
          <p:cNvSpPr>
            <a:spLocks noGrp="1"/>
          </p:cNvSpPr>
          <p:nvPr>
            <p:ph type="title"/>
          </p:nvPr>
        </p:nvSpPr>
        <p:spPr>
          <a:xfrm>
            <a:off x="0" y="1371600"/>
            <a:ext cx="12192000" cy="10668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213600" y="3048000"/>
            <a:ext cx="4368800" cy="9144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213600" y="4191000"/>
            <a:ext cx="4368800" cy="8382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23E7DCF4-8565-8DE3-9475-9417F889420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7516090" y="6424267"/>
            <a:ext cx="3860800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 b="1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Sensitivity Classification</a:t>
            </a:r>
          </a:p>
        </p:txBody>
      </p:sp>
      <p:pic>
        <p:nvPicPr>
          <p:cNvPr id="14" name="Picture 14" descr="The Centers for Medicare and Medicaid Services Logo.">
            <a:extLst>
              <a:ext uri="{FF2B5EF4-FFF2-40B4-BE49-F238E27FC236}">
                <a16:creationId xmlns:a16="http://schemas.microsoft.com/office/drawing/2014/main" id="{A3705F1C-A07B-7BDE-DBBA-08A60AF464F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853" y="227920"/>
            <a:ext cx="2652713" cy="915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80067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1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C6F90232-5DB6-1F44-AC42-C7869E2B1F4D}"/>
              </a:ext>
            </a:extLst>
          </p:cNvPr>
          <p:cNvGrpSpPr/>
          <p:nvPr userDrawn="1"/>
        </p:nvGrpSpPr>
        <p:grpSpPr>
          <a:xfrm>
            <a:off x="0" y="0"/>
            <a:ext cx="12192001" cy="1628271"/>
            <a:chOff x="-16933" y="1"/>
            <a:chExt cx="9211734" cy="1002728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2E4EDD0-5AF5-954F-A943-597D02F39EA5}"/>
                </a:ext>
              </a:extLst>
            </p:cNvPr>
            <p:cNvSpPr/>
            <p:nvPr userDrawn="1"/>
          </p:nvSpPr>
          <p:spPr bwMode="auto">
            <a:xfrm>
              <a:off x="-16932" y="892258"/>
              <a:ext cx="9211733" cy="110471"/>
            </a:xfrm>
            <a:prstGeom prst="rect">
              <a:avLst/>
            </a:prstGeom>
            <a:solidFill>
              <a:srgbClr val="084A9C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lnSpc>
                  <a:spcPts val="2500"/>
                </a:lnSpc>
                <a:spcBef>
                  <a:spcPct val="0"/>
                </a:spcBef>
                <a:spcAft>
                  <a:spcPts val="1000"/>
                </a:spcAft>
                <a:buClr>
                  <a:srgbClr val="FDAA03"/>
                </a:buClr>
              </a:pPr>
              <a:endParaRPr lang="en-US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141215C-BCBD-7844-A65B-A8FD55603D3D}"/>
                </a:ext>
              </a:extLst>
            </p:cNvPr>
            <p:cNvSpPr/>
            <p:nvPr userDrawn="1"/>
          </p:nvSpPr>
          <p:spPr bwMode="auto">
            <a:xfrm>
              <a:off x="-16933" y="1"/>
              <a:ext cx="9211733" cy="931332"/>
            </a:xfrm>
            <a:prstGeom prst="rect">
              <a:avLst/>
            </a:prstGeom>
            <a:solidFill>
              <a:srgbClr val="FFD004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lnSpc>
                  <a:spcPts val="2500"/>
                </a:lnSpc>
                <a:spcBef>
                  <a:spcPct val="0"/>
                </a:spcBef>
                <a:spcAft>
                  <a:spcPts val="1000"/>
                </a:spcAft>
                <a:buClr>
                  <a:srgbClr val="FDAA03"/>
                </a:buClr>
              </a:pPr>
              <a:endParaRPr lang="en-US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charset="0"/>
              </a:endParaRPr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AAD5F0-8CBA-5749-854D-9E003BA53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770" y="12332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86AB7B-2A6B-A745-8548-201403D05F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/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/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/>
            </a:pPr>
            <a:r>
              <a:rPr lang="en-US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E24FBB-3228-9240-BC33-BF37587455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058563" y="6356350"/>
            <a:ext cx="1522836" cy="4783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8304AD2-9132-B443-94B7-9B9E4E9183CE}" type="datetime1">
              <a:rPr lang="en-US" smtClean="0"/>
              <a:t>3/25/2026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1C9787-1F23-3442-8A39-A02467841F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CMS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2C5D0A-D27E-1C4B-881E-2F391A0F32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00CA8EA-3E88-1E47-9B86-CBF89577D92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911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77" r:id="rId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0" lang="en-US" sz="3200" b="0" i="0" u="none" strike="noStrike" kern="1200" cap="none" spc="0" normalizeH="0" baseline="0" dirty="0" smtClean="0">
          <a:ln>
            <a:noFill/>
          </a:ln>
          <a:solidFill>
            <a:sysClr val="windowText" lastClr="000000"/>
          </a:solidFill>
          <a:effectLst/>
          <a:uLnTx/>
          <a:uFillTx/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0" lang="en-US" sz="2800" b="0" i="0" u="none" strike="noStrike" kern="1200" cap="none" spc="0" normalizeH="0" baseline="0" dirty="0" smtClean="0">
          <a:ln>
            <a:noFill/>
          </a:ln>
          <a:solidFill>
            <a:sysClr val="windowText" lastClr="000000"/>
          </a:solidFill>
          <a:effectLst/>
          <a:uLnTx/>
          <a:uFillTx/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0" lang="en-US" sz="2400" b="0" i="0" u="none" strike="noStrike" kern="1200" cap="none" spc="0" normalizeH="0" baseline="0" dirty="0" smtClean="0">
          <a:ln>
            <a:noFill/>
          </a:ln>
          <a:solidFill>
            <a:sysClr val="windowText" lastClr="000000"/>
          </a:solidFill>
          <a:effectLst/>
          <a:uLnTx/>
          <a:uFillTx/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0" lang="en-US" sz="2000" b="0" i="0" u="none" strike="noStrike" kern="1200" cap="none" spc="0" normalizeH="0" baseline="0" dirty="0">
          <a:ln>
            <a:noFill/>
          </a:ln>
          <a:solidFill>
            <a:sysClr val="windowText" lastClr="000000"/>
          </a:solidFill>
          <a:effectLst/>
          <a:uLnTx/>
          <a:uFillTx/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6573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295400"/>
            <a:ext cx="10972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 .33, 6.92</a:t>
            </a: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66800"/>
          </a:xfrm>
          <a:prstGeom prst="rect">
            <a:avLst/>
          </a:prstGeom>
          <a:solidFill>
            <a:srgbClr val="FFD004"/>
          </a:solidFill>
          <a:effectLst>
            <a:outerShdw dist="76200" dir="5640000" algn="tl" rotWithShape="0">
              <a:srgbClr val="084A9C"/>
            </a:outerShdw>
          </a:effectLst>
        </p:spPr>
        <p:txBody>
          <a:bodyPr vert="horz" lIns="27432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1970563" y="6356351"/>
            <a:ext cx="21194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10363200" y="6324601"/>
            <a:ext cx="132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9066BF-E945-4AF9-8A1A-082206BEDB6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DC2A13AF-286E-223F-7F27-D7A23C0ECA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0" y="6356237"/>
            <a:ext cx="3637914" cy="3656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 b="1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Sensitivity Classification</a:t>
            </a:r>
          </a:p>
        </p:txBody>
      </p:sp>
      <p:pic>
        <p:nvPicPr>
          <p:cNvPr id="14" name="Picture 14" descr="The Centers for Medicare and Medicaid Services Logo.">
            <a:extLst>
              <a:ext uri="{FF2B5EF4-FFF2-40B4-BE49-F238E27FC236}">
                <a16:creationId xmlns:a16="http://schemas.microsoft.com/office/drawing/2014/main" id="{AF562B78-AFDD-3C98-5663-4A2AF7CAE1B5}"/>
              </a:ext>
            </a:extLst>
          </p:cNvPr>
          <p:cNvPicPr preferRelativeResize="0">
            <a:picLocks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01752" y="6327648"/>
            <a:ext cx="1426464" cy="46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02047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Jerome.Lee@cms.hhs.gov" TargetMode="External"/><Relationship Id="rId7" Type="http://schemas.openxmlformats.org/officeDocument/2006/relationships/hyperlink" Target="mailto:Jeffrey.Blankenheim@dhs.wisconsin.gov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Carrie.Kahn@dhs.wisconsin.gov" TargetMode="External"/><Relationship Id="rId5" Type="http://schemas.openxmlformats.org/officeDocument/2006/relationships/hyperlink" Target="mailto:Alejandra.johnson@cms.hhs.gov" TargetMode="External"/><Relationship Id="rId4" Type="http://schemas.openxmlformats.org/officeDocument/2006/relationships/hyperlink" Target="mailto:Debbie.Simon@cms.hhs.gov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dicaid.gov/medicaid/data-systems/streamlining-medicaid-enterprise-systems-templates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msgov.github.io/CMCS-DSG-DSS-Certification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A6903400-B932-F84D-BD05-84F5F66E1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71600"/>
            <a:ext cx="12192000" cy="1066800"/>
          </a:xfrm>
        </p:spPr>
        <p:txBody>
          <a:bodyPr anchor="ctr">
            <a:normAutofit/>
          </a:bodyPr>
          <a:lstStyle/>
          <a:p>
            <a:r>
              <a:rPr lang="en-US" sz="3000" dirty="0">
                <a:latin typeface="Calibri"/>
                <a:ea typeface="Calibri"/>
                <a:cs typeface="Calibri"/>
              </a:rPr>
              <a:t>Streamlining Medicaid Enterprise Systems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>
                <a:latin typeface="Arial"/>
                <a:cs typeface="Arial"/>
              </a:rPr>
              <a:t>Updates on the Medicaid Detailed Budget Table Process and Template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CE8C33C-86EB-1645-92BF-6E3F30EAD5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76716" y="3771900"/>
            <a:ext cx="4368800" cy="1425741"/>
          </a:xfrm>
        </p:spPr>
        <p:txBody>
          <a:bodyPr wrap="square" anchor="t">
            <a:normAutofit fontScale="85000" lnSpcReduction="20000"/>
          </a:bodyPr>
          <a:lstStyle/>
          <a:p>
            <a:pPr algn="ctr"/>
            <a:r>
              <a:rPr lang="en-US" sz="2800" dirty="0">
                <a:ea typeface="Calibri"/>
                <a:cs typeface="Calibri"/>
              </a:rPr>
              <a:t>State Information Session</a:t>
            </a:r>
          </a:p>
          <a:p>
            <a:pPr algn="ctr"/>
            <a:r>
              <a:rPr lang="en-US" sz="2800" dirty="0">
                <a:ea typeface="Calibri"/>
                <a:cs typeface="Calibri"/>
              </a:rPr>
              <a:t>Medicaid Enterprise Systems (MES) Operations Team</a:t>
            </a:r>
          </a:p>
          <a:p>
            <a:pPr algn="ctr"/>
            <a:r>
              <a:rPr lang="en-US" dirty="0">
                <a:ea typeface="Calibri"/>
                <a:cs typeface="Calibri"/>
              </a:rPr>
              <a:t>March 25, 2026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34DE89-5DF3-5B0D-CFDC-4E7A1C8835F7}"/>
              </a:ext>
            </a:extLst>
          </p:cNvPr>
          <p:cNvSpPr txBox="1"/>
          <p:nvPr/>
        </p:nvSpPr>
        <p:spPr>
          <a:xfrm>
            <a:off x="7350469" y="6216136"/>
            <a:ext cx="3421295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rgbClr val="C00000"/>
                </a:solidFill>
                <a:latin typeface="Arial"/>
                <a:cs typeface="Arial"/>
              </a:rPr>
              <a:t>For Public Release</a:t>
            </a:r>
            <a:endParaRPr lang="en-US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199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1CBA0B-E91E-C50F-06B2-26036FE90E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2367D-4AED-2611-427D-C050BB146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New MDBT Template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06B6C2E-8A80-DED9-CE28-434192D812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Required for all submissions starting July 1, 2026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698265E-B5D6-E5B9-EFF5-B683A1EAA78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26DE00-1158-0576-2AC6-4C0FEB5EAA0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200CA8EA-3E88-1E47-9B86-CBF89577D921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0850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85E71-2B7D-2F24-B717-1794DEF99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New MDBT Release - Version 1.09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FCF4B-4E6F-2457-5A53-C9A5880D77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Fixes</a:t>
            </a:r>
          </a:p>
          <a:p>
            <a:pPr lvl="1"/>
            <a:r>
              <a:rPr lang="en-US" dirty="0"/>
              <a:t>Improves backwards compatibility with earlier versions of Excel </a:t>
            </a:r>
          </a:p>
          <a:p>
            <a:pPr lvl="1"/>
            <a:r>
              <a:rPr lang="en-US" dirty="0"/>
              <a:t>Corrects total calculations on portions of the MES Master tab</a:t>
            </a:r>
          </a:p>
          <a:p>
            <a:pPr lvl="1"/>
            <a:r>
              <a:rPr lang="en-US" dirty="0"/>
              <a:t>Removes an extraneous table in the MES Master tab </a:t>
            </a:r>
          </a:p>
          <a:p>
            <a:r>
              <a:rPr lang="en-US" dirty="0"/>
              <a:t>Special Note for Early Adopters</a:t>
            </a:r>
          </a:p>
          <a:p>
            <a:pPr lvl="1"/>
            <a:r>
              <a:rPr lang="en-US" dirty="0"/>
              <a:t>If you have already transitioned to Version 1.08 of the MDBT, you can copy the project tabs to the new version</a:t>
            </a:r>
          </a:p>
          <a:p>
            <a:pPr lvl="1"/>
            <a:r>
              <a:rPr lang="en-US" dirty="0"/>
              <a:t>For technical assistance, contact your MES State Officer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384D2F-FFB4-9E75-97E2-3325B44A8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CA8EA-3E88-1E47-9B86-CBF89577D921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491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E8F716-A3A5-DC77-FCFD-A3200A50A3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 of a portion of the new Medicaid Detailed Budget Template. Shows Federal Fiscal Years FFY 2011 - 2035 in far left columns. The sample columns inlcudes CMS Shares and State Shares based on their activity and reference number. ">
            <a:extLst>
              <a:ext uri="{FF2B5EF4-FFF2-40B4-BE49-F238E27FC236}">
                <a16:creationId xmlns:a16="http://schemas.microsoft.com/office/drawing/2014/main" id="{AFF19F7F-C5AB-018C-3DDE-891E62A4A6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381" y="1714501"/>
            <a:ext cx="6200238" cy="4826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572F79-9D97-4951-C9A6-76C77116D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latin typeface="Arial"/>
                <a:cs typeface="Arial"/>
              </a:rPr>
              <a:t>MES Master Tab MDBT Template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AE4914-BE10-BF4E-5691-3C7D75ED6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CA8EA-3E88-1E47-9B86-CBF89577D921}" type="slidenum">
              <a:rPr lang="en-US" smtClean="0"/>
              <a:t>12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42B881-C575-8776-0EF7-9069FD48AAA9}"/>
              </a:ext>
            </a:extLst>
          </p:cNvPr>
          <p:cNvSpPr txBox="1"/>
          <p:nvPr/>
        </p:nvSpPr>
        <p:spPr>
          <a:xfrm>
            <a:off x="8607719" y="4369008"/>
            <a:ext cx="2730708" cy="1200329"/>
          </a:xfrm>
          <a:prstGeom prst="rect">
            <a:avLst/>
          </a:prstGeom>
          <a:solidFill>
            <a:srgbClr val="FFC00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dirty="0">
                <a:ea typeface="Calibri"/>
                <a:cs typeface="Calibri"/>
              </a:rPr>
              <a:t>Enhanced</a:t>
            </a:r>
          </a:p>
          <a:p>
            <a:r>
              <a:rPr lang="en-US" sz="2400" dirty="0">
                <a:ea typeface="Calibri"/>
                <a:cs typeface="Calibri"/>
              </a:rPr>
              <a:t>Non-enhanced</a:t>
            </a:r>
          </a:p>
          <a:p>
            <a:r>
              <a:rPr lang="en-US" sz="2400" dirty="0">
                <a:ea typeface="Calibri"/>
                <a:cs typeface="Calibri"/>
              </a:rPr>
              <a:t>Totals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E391BD-A15A-4C8C-7F62-11398266B989}"/>
              </a:ext>
            </a:extLst>
          </p:cNvPr>
          <p:cNvSpPr txBox="1"/>
          <p:nvPr/>
        </p:nvSpPr>
        <p:spPr>
          <a:xfrm>
            <a:off x="638468" y="2834423"/>
            <a:ext cx="2730708" cy="1200329"/>
          </a:xfrm>
          <a:prstGeom prst="rect">
            <a:avLst/>
          </a:prstGeom>
          <a:solidFill>
            <a:srgbClr val="FFC00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ea typeface="Calibri"/>
                <a:cs typeface="Calibri"/>
              </a:rPr>
              <a:t>Sums all the funding for all projects together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D565DA-03EF-FE45-775E-035371A443F8}"/>
              </a:ext>
            </a:extLst>
          </p:cNvPr>
          <p:cNvSpPr txBox="1"/>
          <p:nvPr/>
        </p:nvSpPr>
        <p:spPr>
          <a:xfrm>
            <a:off x="638469" y="4125591"/>
            <a:ext cx="2730708" cy="1200329"/>
          </a:xfrm>
          <a:prstGeom prst="rect">
            <a:avLst/>
          </a:prstGeom>
          <a:solidFill>
            <a:srgbClr val="FFC00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ea typeface="Calibri"/>
                <a:cs typeface="Calibri"/>
              </a:rPr>
              <a:t>Covers Federal Fiscal Years 2011 - 2035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54BCEC-0756-1336-1CE8-362FD8A0C92B}"/>
              </a:ext>
            </a:extLst>
          </p:cNvPr>
          <p:cNvSpPr/>
          <p:nvPr/>
        </p:nvSpPr>
        <p:spPr>
          <a:xfrm>
            <a:off x="3989916" y="6265333"/>
            <a:ext cx="825500" cy="317500"/>
          </a:xfrm>
          <a:prstGeom prst="rect">
            <a:avLst/>
          </a:prstGeom>
          <a:noFill/>
          <a:ln w="57150">
            <a:solidFill>
              <a:srgbClr val="FFD00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Arrow: Left 5">
            <a:extLst>
              <a:ext uri="{FF2B5EF4-FFF2-40B4-BE49-F238E27FC236}">
                <a16:creationId xmlns:a16="http://schemas.microsoft.com/office/drawing/2014/main" id="{5E691DDE-8FA2-70A2-70B7-A2FD47A5F5DE}"/>
              </a:ext>
            </a:extLst>
          </p:cNvPr>
          <p:cNvSpPr/>
          <p:nvPr/>
        </p:nvSpPr>
        <p:spPr>
          <a:xfrm rot="-2820000">
            <a:off x="4477039" y="5550584"/>
            <a:ext cx="1344083" cy="592666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8556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D8AEA7-E249-7321-74C8-F83EF635DC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4FB72-A87A-6F2F-BA85-F559DCF11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latin typeface="Arial"/>
                <a:cs typeface="Arial"/>
              </a:rPr>
              <a:t>Project Specific MDBT Template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96FCE4-35C4-F2A4-25F8-7E84B2C05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CA8EA-3E88-1E47-9B86-CBF89577D921}" type="slidenum">
              <a:rPr lang="en-US" smtClean="0"/>
              <a:t>13</a:t>
            </a:fld>
            <a:endParaRPr lang="en-US" dirty="0"/>
          </a:p>
        </p:txBody>
      </p:sp>
      <p:pic>
        <p:nvPicPr>
          <p:cNvPr id="5" name="Picture 4" descr="Image of MDBT MES Project 1 tab">
            <a:extLst>
              <a:ext uri="{FF2B5EF4-FFF2-40B4-BE49-F238E27FC236}">
                <a16:creationId xmlns:a16="http://schemas.microsoft.com/office/drawing/2014/main" id="{EC2E21A3-8C1C-1754-0619-039C529765E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479" t="-414" r="34710" b="1336"/>
          <a:stretch>
            <a:fillRect/>
          </a:stretch>
        </p:blipFill>
        <p:spPr>
          <a:xfrm>
            <a:off x="201083" y="1714500"/>
            <a:ext cx="7928734" cy="4992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5CE7F4B-CEAD-8C5C-B2FA-9C0477567E85}"/>
              </a:ext>
            </a:extLst>
          </p:cNvPr>
          <p:cNvSpPr txBox="1"/>
          <p:nvPr/>
        </p:nvSpPr>
        <p:spPr>
          <a:xfrm>
            <a:off x="7665803" y="3077841"/>
            <a:ext cx="3418624" cy="1569660"/>
          </a:xfrm>
          <a:prstGeom prst="rect">
            <a:avLst/>
          </a:prstGeom>
          <a:solidFill>
            <a:srgbClr val="FFC00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dirty="0">
                <a:ea typeface="Calibri"/>
                <a:cs typeface="Calibri"/>
              </a:rPr>
              <a:t>Enhanced</a:t>
            </a:r>
          </a:p>
          <a:p>
            <a:r>
              <a:rPr lang="en-US" sz="2400" dirty="0">
                <a:ea typeface="Calibri"/>
                <a:cs typeface="Calibri"/>
              </a:rPr>
              <a:t>Non-enhanced</a:t>
            </a:r>
          </a:p>
          <a:p>
            <a:r>
              <a:rPr lang="en-US" sz="2400" dirty="0">
                <a:ea typeface="Calibri"/>
                <a:cs typeface="Calibri"/>
              </a:rPr>
              <a:t>CHIP</a:t>
            </a:r>
          </a:p>
          <a:p>
            <a:r>
              <a:rPr lang="en-US" sz="2400" dirty="0">
                <a:ea typeface="Calibri"/>
                <a:cs typeface="Calibri"/>
              </a:rPr>
              <a:t>Totals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A7E5C0-8217-1842-841D-18BA37614D25}"/>
              </a:ext>
            </a:extLst>
          </p:cNvPr>
          <p:cNvSpPr txBox="1"/>
          <p:nvPr/>
        </p:nvSpPr>
        <p:spPr>
          <a:xfrm>
            <a:off x="7665802" y="1839591"/>
            <a:ext cx="3418624" cy="461665"/>
          </a:xfrm>
          <a:prstGeom prst="rect">
            <a:avLst/>
          </a:prstGeom>
          <a:solidFill>
            <a:srgbClr val="FFC00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ea typeface="Calibri"/>
                <a:cs typeface="Calibri"/>
              </a:rPr>
              <a:t>Project Title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BDDB97-1046-2AB9-D1C6-F2B17FC0802A}"/>
              </a:ext>
            </a:extLst>
          </p:cNvPr>
          <p:cNvSpPr txBox="1"/>
          <p:nvPr/>
        </p:nvSpPr>
        <p:spPr>
          <a:xfrm>
            <a:off x="7665803" y="5533174"/>
            <a:ext cx="3418624" cy="830997"/>
          </a:xfrm>
          <a:prstGeom prst="rect">
            <a:avLst/>
          </a:prstGeom>
          <a:solidFill>
            <a:srgbClr val="FFC00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ea typeface="Calibri"/>
                <a:cs typeface="Calibri"/>
              </a:rPr>
              <a:t>Make sure the tab name is the project name</a:t>
            </a:r>
          </a:p>
        </p:txBody>
      </p:sp>
    </p:spTree>
    <p:extLst>
      <p:ext uri="{BB962C8B-B14F-4D97-AF65-F5344CB8AC3E}">
        <p14:creationId xmlns:p14="http://schemas.microsoft.com/office/powerpoint/2010/main" val="29071413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0784C3-0F95-B373-04E3-0F06CE2DF3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E9D10-9C6F-D514-3C2C-C9E3770D3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latin typeface="Arial"/>
                <a:cs typeface="Arial"/>
              </a:rPr>
              <a:t>The Project Specific MDBT</a:t>
            </a:r>
            <a:endParaRPr lang="en-US" dirty="0"/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DB87F023-BC54-8FCF-B7CB-52A11B0053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6608476"/>
              </p:ext>
            </p:extLst>
          </p:nvPr>
        </p:nvGraphicFramePr>
        <p:xfrm>
          <a:off x="838200" y="1802534"/>
          <a:ext cx="10515588" cy="3914084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3128817">
                  <a:extLst>
                    <a:ext uri="{9D8B030D-6E8A-4147-A177-3AD203B41FA5}">
                      <a16:colId xmlns:a16="http://schemas.microsoft.com/office/drawing/2014/main" val="1484917858"/>
                    </a:ext>
                  </a:extLst>
                </a:gridCol>
                <a:gridCol w="3636818">
                  <a:extLst>
                    <a:ext uri="{9D8B030D-6E8A-4147-A177-3AD203B41FA5}">
                      <a16:colId xmlns:a16="http://schemas.microsoft.com/office/drawing/2014/main" val="3097353136"/>
                    </a:ext>
                  </a:extLst>
                </a:gridCol>
                <a:gridCol w="3749953">
                  <a:extLst>
                    <a:ext uri="{9D8B030D-6E8A-4147-A177-3AD203B41FA5}">
                      <a16:colId xmlns:a16="http://schemas.microsoft.com/office/drawing/2014/main" val="1710253548"/>
                    </a:ext>
                  </a:extLst>
                </a:gridCol>
              </a:tblGrid>
              <a:tr h="40327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Old MDBT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New MDBT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4608720"/>
                  </a:ext>
                </a:extLst>
              </a:tr>
              <a:tr h="474435">
                <a:tc>
                  <a:txBody>
                    <a:bodyPr/>
                    <a:lstStyle/>
                    <a:p>
                      <a:r>
                        <a:rPr lang="en-US" sz="2400" dirty="0"/>
                        <a:t>MMIS and E&amp;E Costs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Separate MDBTs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Unified MDBT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1694423"/>
                  </a:ext>
                </a:extLst>
              </a:tr>
              <a:tr h="1233527">
                <a:tc>
                  <a:txBody>
                    <a:bodyPr/>
                    <a:lstStyle/>
                    <a:p>
                      <a:r>
                        <a:rPr lang="en-US" sz="2400" dirty="0"/>
                        <a:t>MBES/</a:t>
                      </a:r>
                      <a:r>
                        <a:rPr lang="en-US" sz="2400" dirty="0" err="1"/>
                        <a:t>MACFin</a:t>
                      </a:r>
                      <a:r>
                        <a:rPr lang="en-US" sz="2400" dirty="0"/>
                        <a:t> Line items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Unified In-House and Private Contractor Costs Categories (e.g., 5AB)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dirty="0"/>
                        <a:t>Separate In-House and Private Contractor Cost Categories (e.g., 5A and 5B)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2001013"/>
                  </a:ext>
                </a:extLst>
              </a:tr>
              <a:tr h="474435">
                <a:tc>
                  <a:txBody>
                    <a:bodyPr/>
                    <a:lstStyle/>
                    <a:p>
                      <a:r>
                        <a:rPr lang="en-US" sz="2400" dirty="0"/>
                        <a:t>Line 49*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Not included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Included**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3733243"/>
                  </a:ext>
                </a:extLst>
              </a:tr>
              <a:tr h="474435">
                <a:tc>
                  <a:txBody>
                    <a:bodyPr/>
                    <a:lstStyle/>
                    <a:p>
                      <a:r>
                        <a:rPr lang="en-US" sz="2400" dirty="0"/>
                        <a:t>CHIP Funding*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Not included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Included**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8537717"/>
                  </a:ext>
                </a:extLst>
              </a:tr>
              <a:tr h="85398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dirty="0"/>
                        <a:t>Approval Letter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dirty="0"/>
                        <a:t>Includes Project and Consolidated MDBTs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dirty="0"/>
                        <a:t>Project-specific MDBTs Only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4169620"/>
                  </a:ext>
                </a:extLst>
              </a:tr>
            </a:tbl>
          </a:graphicData>
        </a:graphic>
      </p:graphicFrame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FE4051-4605-193A-7AAC-8F7E0D04A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CA8EA-3E88-1E47-9B86-CBF89577D921}" type="slidenum">
              <a:rPr lang="en-US" smtClean="0"/>
              <a:t>14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AEE8E0-B6FD-18D6-E081-3B0D40D4620C}"/>
              </a:ext>
            </a:extLst>
          </p:cNvPr>
          <p:cNvSpPr txBox="1"/>
          <p:nvPr/>
        </p:nvSpPr>
        <p:spPr>
          <a:xfrm>
            <a:off x="1593272" y="5934363"/>
            <a:ext cx="9127835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ea typeface="Calibri"/>
                <a:cs typeface="Calibri"/>
              </a:rPr>
              <a:t>*Will not be approved in the MES Approval Letters</a:t>
            </a:r>
          </a:p>
          <a:p>
            <a:r>
              <a:rPr lang="en-US" sz="1600" dirty="0">
                <a:ea typeface="Calibri"/>
                <a:cs typeface="Calibri"/>
              </a:rPr>
              <a:t>**Not included in the MES Master tab</a:t>
            </a:r>
          </a:p>
          <a:p>
            <a:endParaRPr lang="en-US" sz="16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64169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0E8C3-0F42-D0BA-9371-992E72DFE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MES Master MDBT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68ED5A-618F-E521-0058-E451C21E65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1700" y="1825625"/>
            <a:ext cx="5181601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latin typeface="Arial"/>
                <a:cs typeface="Arial"/>
              </a:rPr>
              <a:t>In addition to the MES Master tab and project tabs, there are "hidden" tabs</a:t>
            </a:r>
          </a:p>
          <a:p>
            <a:r>
              <a:rPr lang="en-US" dirty="0">
                <a:latin typeface="Arial"/>
                <a:cs typeface="Arial"/>
              </a:rPr>
              <a:t>Right click on tabs</a:t>
            </a:r>
            <a:endParaRPr lang="en-US" dirty="0"/>
          </a:p>
          <a:p>
            <a:r>
              <a:rPr lang="en-US" dirty="0">
                <a:latin typeface="Arial"/>
                <a:cs typeface="Arial"/>
              </a:rPr>
              <a:t>Click "Unhide"</a:t>
            </a:r>
            <a:endParaRPr lang="en-US" dirty="0"/>
          </a:p>
          <a:p>
            <a:r>
              <a:rPr lang="en-US" dirty="0">
                <a:latin typeface="Arial"/>
                <a:cs typeface="Arial"/>
              </a:rPr>
              <a:t>Select one or many sheets to unhide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C6DDD4-D392-E118-61EE-7DFB48C47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CA8EA-3E88-1E47-9B86-CBF89577D921}" type="slidenum">
              <a:rPr lang="en-US" smtClean="0"/>
              <a:t>15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09E1669-E35D-619D-83AE-49737011B3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5217" y="1835680"/>
            <a:ext cx="2819400" cy="34194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E9AF260-5D34-038D-9D72-665B0C0F5B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6466" y="4525433"/>
            <a:ext cx="2597150" cy="167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1417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913C65-158B-729E-8171-13A3AA48A7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93159-6783-1AA7-D8A3-E1F2D8E5F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latin typeface="Arial"/>
                <a:cs typeface="Arial"/>
              </a:rPr>
              <a:t>The Hidden Tabs MDBT</a:t>
            </a:r>
            <a:endParaRPr lang="en-US" dirty="0"/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760C3E38-CE7B-B874-4860-1609715EB8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2002307"/>
              </p:ext>
            </p:extLst>
          </p:nvPr>
        </p:nvGraphicFramePr>
        <p:xfrm>
          <a:off x="827617" y="1717869"/>
          <a:ext cx="10515587" cy="5185098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3128817">
                  <a:extLst>
                    <a:ext uri="{9D8B030D-6E8A-4147-A177-3AD203B41FA5}">
                      <a16:colId xmlns:a16="http://schemas.microsoft.com/office/drawing/2014/main" val="1484917858"/>
                    </a:ext>
                  </a:extLst>
                </a:gridCol>
                <a:gridCol w="7386770">
                  <a:extLst>
                    <a:ext uri="{9D8B030D-6E8A-4147-A177-3AD203B41FA5}">
                      <a16:colId xmlns:a16="http://schemas.microsoft.com/office/drawing/2014/main" val="3097353136"/>
                    </a:ext>
                  </a:extLst>
                </a:gridCol>
              </a:tblGrid>
              <a:tr h="375886">
                <a:tc>
                  <a:txBody>
                    <a:bodyPr/>
                    <a:lstStyle/>
                    <a:p>
                      <a:r>
                        <a:rPr lang="en-US" sz="2000" dirty="0"/>
                        <a:t>Tab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000" dirty="0"/>
                        <a:t>Use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4608720"/>
                  </a:ext>
                </a:extLst>
              </a:tr>
              <a:tr h="780685">
                <a:tc>
                  <a:txBody>
                    <a:bodyPr/>
                    <a:lstStyle/>
                    <a:p>
                      <a:r>
                        <a:rPr lang="en-US" sz="2400" dirty="0"/>
                        <a:t>FM Project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Allows the user to filter to a specific project MDBT, Combining In-House and Private Contractor Costs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1694423"/>
                  </a:ext>
                </a:extLst>
              </a:tr>
              <a:tr h="780685">
                <a:tc>
                  <a:txBody>
                    <a:bodyPr/>
                    <a:lstStyle/>
                    <a:p>
                      <a:r>
                        <a:rPr lang="en-US" sz="2400" dirty="0"/>
                        <a:t>MMIS_BEAST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Total MMIS funding for all projects, combining all In-House and Private Contractor Costs (e.g., 2A+2B)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2001013"/>
                  </a:ext>
                </a:extLst>
              </a:tr>
              <a:tr h="780685">
                <a:tc>
                  <a:txBody>
                    <a:bodyPr/>
                    <a:lstStyle/>
                    <a:p>
                      <a:r>
                        <a:rPr lang="en-US" sz="2400" dirty="0"/>
                        <a:t>MMIS_Tot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Total MMIS funding for all projects, separate In-House and Private Contractor Costs(e.g., 2A and 2B)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989616"/>
                  </a:ext>
                </a:extLst>
              </a:tr>
              <a:tr h="751771">
                <a:tc>
                  <a:txBody>
                    <a:bodyPr/>
                    <a:lstStyle/>
                    <a:p>
                      <a:r>
                        <a:rPr lang="en-US" sz="2400" dirty="0"/>
                        <a:t>EE_BEAST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Total E&amp;E Funding for all projects, </a:t>
                      </a:r>
                      <a:r>
                        <a:rPr lang="en-US" sz="22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combining all In-House and Private Contractor Costs (e.g., 28A+28B)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5443600"/>
                  </a:ext>
                </a:extLst>
              </a:tr>
              <a:tr h="780685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dirty="0"/>
                        <a:t>EE_Tot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Total E&amp;E funding for all projects, separate In-House and Private Contractor Costs (e.g., 28A and 28B)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2657443"/>
                  </a:ext>
                </a:extLst>
              </a:tr>
              <a:tr h="7045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dirty="0"/>
                        <a:t>CHIP_Tot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dirty="0"/>
                        <a:t>Total CHIP funding for all projects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9780631"/>
                  </a:ext>
                </a:extLst>
              </a:tr>
            </a:tbl>
          </a:graphicData>
        </a:graphic>
      </p:graphicFrame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0BAAD8-1D42-C3D8-4D30-E49317D8D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CA8EA-3E88-1E47-9B86-CBF89577D921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966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44A2B-A277-4143-A709-C6291F4EE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Transitioning to the new MDBT format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91B097-47A2-5CB0-1EBA-75EB40A33C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dirty="0">
                <a:latin typeface="Arial"/>
                <a:cs typeface="Arial"/>
              </a:rPr>
              <a:t>States will complete a one-time transition from the separate MMIS and E&amp;E MDBT to the new MES MDBT template</a:t>
            </a:r>
          </a:p>
          <a:p>
            <a:pPr lvl="1"/>
            <a:r>
              <a:rPr lang="en-US" dirty="0">
                <a:latin typeface="Arial"/>
                <a:cs typeface="Arial"/>
              </a:rPr>
              <a:t>Once the transition is complete, do not submit the previous MDBT format to CMS</a:t>
            </a:r>
          </a:p>
          <a:p>
            <a:pPr lvl="1"/>
            <a:r>
              <a:rPr lang="en-US" dirty="0">
                <a:latin typeface="Arial"/>
                <a:cs typeface="Arial"/>
              </a:rPr>
              <a:t>Keep project names intact, but if there is a need to change the project name</a:t>
            </a:r>
          </a:p>
          <a:p>
            <a:pPr lvl="2"/>
            <a:r>
              <a:rPr lang="en-US" dirty="0">
                <a:latin typeface="Arial"/>
                <a:cs typeface="Arial"/>
              </a:rPr>
              <a:t>Discuss with your MES State Officer</a:t>
            </a:r>
          </a:p>
          <a:p>
            <a:pPr lvl="2"/>
            <a:r>
              <a:rPr lang="en-US" dirty="0">
                <a:latin typeface="Arial"/>
                <a:cs typeface="Arial"/>
              </a:rPr>
              <a:t>Change the project tab name to the new name</a:t>
            </a:r>
            <a:endParaRPr lang="en-US" dirty="0"/>
          </a:p>
          <a:p>
            <a:pPr lvl="2"/>
            <a:r>
              <a:rPr lang="en-US" dirty="0">
                <a:latin typeface="Arial"/>
                <a:cs typeface="Arial"/>
              </a:rPr>
              <a:t>Add "Prev [Old Project Name]"</a:t>
            </a:r>
          </a:p>
          <a:p>
            <a:r>
              <a:rPr lang="en-US" dirty="0">
                <a:latin typeface="Arial"/>
                <a:cs typeface="Arial"/>
              </a:rPr>
              <a:t>Once the new MDBT transition has been validated, only project-specific MDBTs will be required</a:t>
            </a:r>
          </a:p>
          <a:p>
            <a:r>
              <a:rPr lang="en-US" dirty="0">
                <a:latin typeface="Arial"/>
                <a:cs typeface="Arial"/>
              </a:rPr>
              <a:t>Coordinate with your MES State Officer and your internal stakeholders on when to complete the transition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F7B745-E381-6B75-126C-505ED6198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CA8EA-3E88-1E47-9B86-CBF89577D921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3287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60B75F-638A-AF31-0054-CB874C4E9E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8A01B-F208-CA93-5588-8BAE0B469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2375" y="185196"/>
            <a:ext cx="10451425" cy="1250066"/>
          </a:xfrm>
        </p:spPr>
        <p:txBody>
          <a:bodyPr>
            <a:noAutofit/>
          </a:bodyPr>
          <a:lstStyle/>
          <a:p>
            <a:r>
              <a:rPr lang="en-US" dirty="0">
                <a:latin typeface="Arial"/>
                <a:cs typeface="Arial"/>
              </a:rPr>
              <a:t>One Time Transition to the new MDBT Format</a:t>
            </a:r>
            <a:endParaRPr lang="en-US" dirty="0"/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2B282503-A3EF-9C71-96C5-B395F7C100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3494449"/>
              </p:ext>
            </p:extLst>
          </p:nvPr>
        </p:nvGraphicFramePr>
        <p:xfrm>
          <a:off x="907473" y="1837170"/>
          <a:ext cx="10515600" cy="4621883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696531824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4160828876"/>
                    </a:ext>
                  </a:extLst>
                </a:gridCol>
              </a:tblGrid>
              <a:tr h="50072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u="none" strike="noStrike" noProof="0" dirty="0">
                          <a:solidFill>
                            <a:schemeClr val="bg1"/>
                          </a:solidFill>
                          <a:latin typeface="Arial"/>
                        </a:rPr>
                        <a:t>✓ DO</a:t>
                      </a:r>
                      <a:endParaRPr lang="en-US" sz="2400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u="none" strike="noStrike" noProof="0" dirty="0">
                          <a:solidFill>
                            <a:schemeClr val="bg1"/>
                          </a:solidFill>
                          <a:latin typeface="Arial"/>
                        </a:rPr>
                        <a:t>✗ DON'T</a:t>
                      </a:r>
                      <a:endParaRPr lang="en-US" sz="2400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3859808"/>
                  </a:ext>
                </a:extLst>
              </a:tr>
              <a:tr h="703395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/>
                        </a:rPr>
                        <a:t>Compile a complete record of approved MMIS and E&amp;E funding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Send partial MDBTs with incomplete FFY data</a:t>
                      </a:r>
                      <a:endParaRPr lang="en-US" sz="1800" b="0" i="0" dirty="0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2861648"/>
                  </a:ext>
                </a:extLst>
              </a:tr>
              <a:tr h="393424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/>
                        </a:rPr>
                        <a:t>Use existing Project Names ONLY for tab names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/>
                        </a:rPr>
                        <a:t>Add "APD," "MMIS," "E&amp;E" or dates to project tab names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516106"/>
                  </a:ext>
                </a:extLst>
              </a:tr>
              <a:tr h="703395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Include Title XIX and XXI funding only</a:t>
                      </a:r>
                      <a:endParaRPr lang="en-US" sz="1800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/>
                        </a:rPr>
                        <a:t>Add custom elements to the MDBT (e.g., multi-OPDIV allocations).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7811120"/>
                  </a:ext>
                </a:extLst>
              </a:tr>
              <a:tr h="1001443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/>
                        </a:rPr>
                        <a:t>Verify FFP values are accurate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/>
                        </a:rPr>
                        <a:t>Worry about small rounding difference in the state share (some states modified the MBDT so the state share formulas are no longer accurate)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1300269"/>
                  </a:ext>
                </a:extLst>
              </a:tr>
              <a:tr h="703395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dirty="0">
                          <a:latin typeface="Arial"/>
                        </a:rPr>
                        <a:t>Input previously approved funding in the "in-house" cost (e.g., 5A)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Retroactively split approved funding prior to FFY 2026 </a:t>
                      </a:r>
                      <a:endParaRPr lang="en-US" sz="1800" b="0" i="0" dirty="0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2306320"/>
                  </a:ext>
                </a:extLst>
              </a:tr>
              <a:tr h="36945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dirty="0">
                          <a:latin typeface="Arial"/>
                        </a:rPr>
                        <a:t>Use whole numbers only for funding amounts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Use cents for funding amounts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8131807"/>
                  </a:ext>
                </a:extLst>
              </a:tr>
            </a:tbl>
          </a:graphicData>
        </a:graphic>
      </p:graphicFrame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3CCC28-8095-1318-4750-C46BD157E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CA8EA-3E88-1E47-9B86-CBF89577D921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8632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970014F8-1A09-54E0-69B3-E27D2844A2F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5567DBA-9252-C152-A343-485193518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State Demo of New MDBT Transition 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763268-2322-412D-E039-9883DD9FB31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62373" y="2905935"/>
            <a:ext cx="5276850" cy="954107"/>
          </a:xfrm>
        </p:spPr>
        <p:txBody>
          <a:bodyPr vert="horz" lIns="91440" tIns="45720" rIns="91440" bIns="45720" rtlCol="0" anchor="t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Wisconsin, Division of Medicaid Services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30C60D-8D9C-424F-EAE2-4F2747A41C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19541" y="4537794"/>
            <a:ext cx="5276850" cy="1082348"/>
          </a:xfrm>
        </p:spPr>
        <p:txBody>
          <a:bodyPr/>
          <a:lstStyle/>
          <a:p>
            <a:r>
              <a:rPr lang="en-US" dirty="0"/>
              <a:t>Carrie Kahn</a:t>
            </a:r>
          </a:p>
          <a:p>
            <a:r>
              <a:rPr lang="en-US" dirty="0"/>
              <a:t>Jeffrey Blankenheim</a:t>
            </a:r>
          </a:p>
        </p:txBody>
      </p:sp>
    </p:spTree>
    <p:extLst>
      <p:ext uri="{BB962C8B-B14F-4D97-AF65-F5344CB8AC3E}">
        <p14:creationId xmlns:p14="http://schemas.microsoft.com/office/powerpoint/2010/main" val="4254149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D08D41-8F9E-C198-F780-773B87338C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6F44C-B64D-5141-9D7E-C9680F04D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b="1" kern="1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Objectives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520BFC-3999-E335-37D0-2B3DCE2FAB5E}"/>
              </a:ext>
            </a:extLst>
          </p:cNvPr>
          <p:cNvSpPr txBox="1"/>
          <p:nvPr/>
        </p:nvSpPr>
        <p:spPr>
          <a:xfrm>
            <a:off x="469232" y="1893933"/>
            <a:ext cx="11312090" cy="74635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fontAlgn="base">
              <a:lnSpc>
                <a:spcPts val="1650"/>
              </a:lnSpc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/>
                <a:cs typeface="Arial"/>
              </a:rPr>
              <a:t>This session provides an overview of the 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changes to the Medicaid Detailed Budget Table (MDBT) Requirements for Medicaid Enterprise System (MES) Submissions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/>
            </a:endParaRPr>
          </a:p>
          <a:p>
            <a:pPr algn="l" rtl="0" fontAlgn="base">
              <a:lnSpc>
                <a:spcPts val="1650"/>
              </a:lnSpc>
            </a:pPr>
            <a:endParaRPr lang="en-US" b="0" i="0" dirty="0">
              <a:solidFill>
                <a:srgbClr val="000000"/>
              </a:solidFill>
              <a:effectLst/>
              <a:latin typeface="Arial"/>
              <a:cs typeface="Arial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8225D3ED-AE47-0D52-1CA2-F2B5825945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2960" y="3101673"/>
            <a:ext cx="731520" cy="73152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51D7B39-CB50-8EB2-DACE-38F90C792262}"/>
              </a:ext>
            </a:extLst>
          </p:cNvPr>
          <p:cNvSpPr txBox="1"/>
          <p:nvPr/>
        </p:nvSpPr>
        <p:spPr>
          <a:xfrm>
            <a:off x="1647050" y="3251990"/>
            <a:ext cx="10221100" cy="430887"/>
          </a:xfrm>
          <a:prstGeom prst="rect">
            <a:avLst/>
          </a:prstGeom>
          <a:solidFill>
            <a:srgbClr val="DCE8F8"/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Understand the changes to the MDBT submission process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E8CBEA1-B6D6-7D96-67FC-96D1FF91A5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2485" y="3896299"/>
            <a:ext cx="731520" cy="73152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A2F1449-5133-9A4E-1CA5-79A9A191342D}"/>
              </a:ext>
            </a:extLst>
          </p:cNvPr>
          <p:cNvSpPr txBox="1"/>
          <p:nvPr/>
        </p:nvSpPr>
        <p:spPr>
          <a:xfrm>
            <a:off x="1666100" y="4046616"/>
            <a:ext cx="10221100" cy="430887"/>
          </a:xfrm>
          <a:prstGeom prst="rect">
            <a:avLst/>
          </a:prstGeom>
          <a:solidFill>
            <a:srgbClr val="DCE8F8"/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Understand the roles and responsibilities in submitting MDBTs</a:t>
            </a:r>
            <a:endParaRPr lang="en-US" sz="22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7AB1A944-9CAD-BD5E-0771-84834D875E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8188" y="5485552"/>
            <a:ext cx="731520" cy="73152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A3E0E57-3993-F769-693E-ED48E4430747}"/>
              </a:ext>
            </a:extLst>
          </p:cNvPr>
          <p:cNvSpPr txBox="1"/>
          <p:nvPr/>
        </p:nvSpPr>
        <p:spPr>
          <a:xfrm>
            <a:off x="1656575" y="5635869"/>
            <a:ext cx="10221100" cy="430887"/>
          </a:xfrm>
          <a:prstGeom prst="rect">
            <a:avLst/>
          </a:prstGeom>
          <a:solidFill>
            <a:srgbClr val="DCE8F8"/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Understand how to transition to the new MDBT template and process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A8F37F-59B3-A4F9-CA21-BF88BF66F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marR="0" lvl="0" indent="0" fontAlgn="auto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200CA8EA-3E88-1E47-9B86-CBF89577D921}" type="slidenum">
              <a:rPr kumimoji="0" lang="en-US" b="0" i="0" u="none" strike="noStrike" cap="none" spc="0" normalizeH="0" baseline="0" noProof="0" smtClean="0">
                <a:ln>
                  <a:noFill/>
                </a:ln>
                <a:effectLst/>
                <a:uLnTx/>
                <a:uFillTx/>
              </a:rPr>
              <a:pPr marR="0" lvl="0" indent="0" fontAlgn="auto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b="0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0FB8CA2-8642-B5E1-A5E1-085804FC2C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9237" y="4690925"/>
            <a:ext cx="731520" cy="7315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704D93A-6023-B520-F8A2-F478E7CBC861}"/>
              </a:ext>
            </a:extLst>
          </p:cNvPr>
          <p:cNvSpPr txBox="1"/>
          <p:nvPr/>
        </p:nvSpPr>
        <p:spPr>
          <a:xfrm>
            <a:off x="1662852" y="4841242"/>
            <a:ext cx="10221100" cy="430887"/>
          </a:xfrm>
          <a:prstGeom prst="rect">
            <a:avLst/>
          </a:prstGeom>
          <a:solidFill>
            <a:srgbClr val="DCE8F8"/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Understand how the new MDBT Template is organized</a:t>
            </a:r>
          </a:p>
        </p:txBody>
      </p:sp>
    </p:spTree>
    <p:extLst>
      <p:ext uri="{BB962C8B-B14F-4D97-AF65-F5344CB8AC3E}">
        <p14:creationId xmlns:p14="http://schemas.microsoft.com/office/powerpoint/2010/main" val="13469654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87860-06D6-6CBC-A8E4-6A6790DAF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New MDBT Process with the new MDBT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EA7063-F650-3436-314B-F82CC88ADA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Post Transition</a:t>
            </a:r>
            <a:endParaRPr lang="en-US" dirty="0"/>
          </a:p>
          <a:p>
            <a:pPr lvl="1"/>
            <a:r>
              <a:rPr lang="en-US" dirty="0">
                <a:latin typeface="Arial"/>
                <a:cs typeface="Arial"/>
              </a:rPr>
              <a:t>States are encouraged to maintain their own copy of their Unified MDBT </a:t>
            </a:r>
          </a:p>
          <a:p>
            <a:pPr lvl="1"/>
            <a:r>
              <a:rPr lang="en-US" dirty="0">
                <a:latin typeface="Arial"/>
                <a:cs typeface="Arial"/>
              </a:rPr>
              <a:t>States will only send project-specific MDBTs with their submissions</a:t>
            </a:r>
          </a:p>
          <a:p>
            <a:r>
              <a:rPr lang="en-US" dirty="0">
                <a:latin typeface="Arial"/>
                <a:cs typeface="Arial"/>
              </a:rPr>
              <a:t>MES State Officers and States</a:t>
            </a:r>
          </a:p>
          <a:p>
            <a:pPr lvl="1"/>
            <a:r>
              <a:rPr lang="en-US" dirty="0">
                <a:latin typeface="Arial"/>
                <a:cs typeface="Arial"/>
              </a:rPr>
              <a:t>Continue to work together to manage submission volume</a:t>
            </a:r>
          </a:p>
          <a:p>
            <a:pPr lvl="1"/>
            <a:r>
              <a:rPr lang="en-US" dirty="0">
                <a:latin typeface="Arial"/>
                <a:cs typeface="Arial"/>
              </a:rPr>
              <a:t>Non-sequential APD approvals will give you more flexibility to plan a flow of submissions</a:t>
            </a:r>
          </a:p>
          <a:p>
            <a:pPr lvl="1"/>
            <a:endParaRPr lang="en-US" dirty="0">
              <a:latin typeface="Arial"/>
              <a:cs typeface="Arial"/>
            </a:endParaRPr>
          </a:p>
          <a:p>
            <a:pPr lvl="1"/>
            <a:endParaRPr lang="en-US" dirty="0">
              <a:latin typeface="Arial"/>
              <a:cs typeface="Arial"/>
            </a:endParaRPr>
          </a:p>
          <a:p>
            <a:pPr marL="457200" lvl="1" indent="0">
              <a:buNone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5121EC-5F58-EAA7-617A-5C3B1A2DD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CA8EA-3E88-1E47-9B86-CBF89577D921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9431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89A2D-83F9-8A10-A304-988EEB1DA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Key Takeaways and Upcoming Dates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4EF61E-F7FD-DAAB-5929-F691711010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dirty="0">
                <a:latin typeface="Arial"/>
                <a:cs typeface="Arial"/>
              </a:rPr>
              <a:t>Post rollout to the States Key Changes:</a:t>
            </a:r>
          </a:p>
          <a:p>
            <a:pPr lvl="1"/>
            <a:r>
              <a:rPr lang="en-US" dirty="0">
                <a:latin typeface="Arial"/>
                <a:cs typeface="Arial"/>
              </a:rPr>
              <a:t>States must provide full MDBTs for MMIS and E&amp;E funding (old or new format)</a:t>
            </a:r>
          </a:p>
          <a:p>
            <a:pPr lvl="1"/>
            <a:r>
              <a:rPr lang="en-US" dirty="0">
                <a:latin typeface="Arial"/>
                <a:cs typeface="Arial"/>
              </a:rPr>
              <a:t>State APD submissions will only include project level MDBTs</a:t>
            </a:r>
            <a:endParaRPr lang="en-US" dirty="0"/>
          </a:p>
          <a:p>
            <a:pPr lvl="1"/>
            <a:r>
              <a:rPr lang="en-US" dirty="0">
                <a:latin typeface="Arial"/>
                <a:cs typeface="Arial"/>
              </a:rPr>
              <a:t>Approval Letters will only have project level MDBTs</a:t>
            </a:r>
          </a:p>
          <a:p>
            <a:r>
              <a:rPr lang="en-US" dirty="0">
                <a:latin typeface="Arial"/>
                <a:cs typeface="Arial"/>
              </a:rPr>
              <a:t>State Officers will need to work closely with states to ensure timely validation of consolidated MDBT data</a:t>
            </a:r>
          </a:p>
          <a:p>
            <a:r>
              <a:rPr lang="en-US" dirty="0">
                <a:latin typeface="Arial"/>
                <a:cs typeface="Arial"/>
              </a:rPr>
              <a:t>Important Dates</a:t>
            </a:r>
          </a:p>
          <a:p>
            <a:pPr lvl="1"/>
            <a:r>
              <a:rPr lang="en-US" dirty="0">
                <a:latin typeface="Arial"/>
                <a:cs typeface="Arial"/>
              </a:rPr>
              <a:t>March 25, 2026: Project MDBT transition begins; requires finalized MDBT for MMIS and E&amp;E</a:t>
            </a:r>
          </a:p>
          <a:p>
            <a:pPr lvl="1"/>
            <a:r>
              <a:rPr lang="en-US" dirty="0">
                <a:latin typeface="Arial"/>
                <a:cs typeface="Arial"/>
              </a:rPr>
              <a:t>July 1, 2026: New MDBT format will be required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B75B7C-299D-C170-34A8-DD28C9D93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CA8EA-3E88-1E47-9B86-CBF89577D921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2771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94759D-A4AC-E3EF-0726-09C7F599FC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65EFD15-6AA4-4710-ED49-39B6FFC4D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256" y="182880"/>
            <a:ext cx="10515600" cy="1250066"/>
          </a:xfrm>
        </p:spPr>
        <p:txBody>
          <a:bodyPr>
            <a:noAutofit/>
          </a:bodyPr>
          <a:lstStyle/>
          <a:p>
            <a:r>
              <a:rPr lang="en-US" dirty="0">
                <a:latin typeface="Arial"/>
                <a:cs typeface="Arial"/>
              </a:rPr>
              <a:t>Contact Information</a:t>
            </a:r>
            <a:endParaRPr lang="en-US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0ABE2289-4BEF-D1FB-E486-62EF9FA84C59}"/>
              </a:ext>
            </a:extLst>
          </p:cNvPr>
          <p:cNvSpPr txBox="1">
            <a:spLocks/>
          </p:cNvSpPr>
          <p:nvPr/>
        </p:nvSpPr>
        <p:spPr>
          <a:xfrm>
            <a:off x="577919" y="1749275"/>
            <a:ext cx="4907316" cy="4507146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1200"/>
              </a:spcBef>
            </a:pPr>
            <a:endParaRPr lang="en-US" dirty="0">
              <a:solidFill>
                <a:schemeClr val="tx1"/>
              </a:solidFill>
            </a:endParaRPr>
          </a:p>
          <a:p>
            <a:pPr algn="l">
              <a:spcBef>
                <a:spcPts val="1200"/>
              </a:spcBef>
            </a:pPr>
            <a:endParaRPr lang="en-US" sz="2200" dirty="0">
              <a:solidFill>
                <a:schemeClr val="tx1"/>
              </a:solidFill>
            </a:endParaRPr>
          </a:p>
          <a:p>
            <a:pPr algn="l">
              <a:spcBef>
                <a:spcPts val="1200"/>
              </a:spcBef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3C7854-51CC-1163-BC29-A36236CE6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5F3DA4C-6C44-C2EE-7558-2DD3F50A06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6294069"/>
              </p:ext>
            </p:extLst>
          </p:nvPr>
        </p:nvGraphicFramePr>
        <p:xfrm>
          <a:off x="751417" y="1809750"/>
          <a:ext cx="10814578" cy="4549986"/>
        </p:xfrm>
        <a:graphic>
          <a:graphicData uri="http://schemas.openxmlformats.org/drawingml/2006/table">
            <a:tbl>
              <a:tblPr bandRow="1">
                <a:tableStyleId>{C083E6E3-FA7D-4D7B-A595-EF9225AFEA82}</a:tableStyleId>
              </a:tblPr>
              <a:tblGrid>
                <a:gridCol w="5407289">
                  <a:extLst>
                    <a:ext uri="{9D8B030D-6E8A-4147-A177-3AD203B41FA5}">
                      <a16:colId xmlns:a16="http://schemas.microsoft.com/office/drawing/2014/main" val="3722011299"/>
                    </a:ext>
                  </a:extLst>
                </a:gridCol>
                <a:gridCol w="5407289">
                  <a:extLst>
                    <a:ext uri="{9D8B030D-6E8A-4147-A177-3AD203B41FA5}">
                      <a16:colId xmlns:a16="http://schemas.microsoft.com/office/drawing/2014/main" val="1452595568"/>
                    </a:ext>
                  </a:extLst>
                </a:gridCol>
              </a:tblGrid>
              <a:tr h="90999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000" u="none" strike="noStrike" noProof="0" dirty="0">
                          <a:solidFill>
                            <a:srgbClr val="000000"/>
                          </a:solidFill>
                        </a:rPr>
                        <a:t>CDR Jerome Lee, USPHS</a:t>
                      </a:r>
                    </a:p>
                    <a:p>
                      <a:pPr lvl="0">
                        <a:buNone/>
                      </a:pPr>
                      <a:r>
                        <a:rPr lang="en-US" sz="1800" u="none" strike="noStrike" noProof="0" dirty="0">
                          <a:solidFill>
                            <a:srgbClr val="000000"/>
                          </a:solidFill>
                        </a:rPr>
                        <a:t>Centers for Medicare &amp; Medicaid Services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000" u="none" strike="noStrike" noProof="0" dirty="0">
                          <a:solidFill>
                            <a:srgbClr val="000000"/>
                          </a:solidFill>
                          <a:hlinkClick r:id="rId3"/>
                        </a:rPr>
                        <a:t>Jerome.Lee@cms.hhs.gov</a:t>
                      </a:r>
                      <a:r>
                        <a:rPr lang="en-US" sz="2000" u="none" strike="noStrike" noProof="0" dirty="0">
                          <a:solidFill>
                            <a:srgbClr val="000000"/>
                          </a:solidFill>
                        </a:rPr>
                        <a:t> 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4548811"/>
                  </a:ext>
                </a:extLst>
              </a:tr>
              <a:tr h="909997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kern="1200" noProof="0" dirty="0">
                          <a:solidFill>
                            <a:srgbClr val="000000"/>
                          </a:solidFill>
                        </a:rPr>
                        <a:t>Debbie Simon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kern="1200" noProof="0" dirty="0">
                          <a:solidFill>
                            <a:srgbClr val="000000"/>
                          </a:solidFill>
                        </a:rPr>
                        <a:t>Centers for Medicare &amp; Medicaid Services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noProof="0" dirty="0">
                          <a:solidFill>
                            <a:srgbClr val="898989"/>
                          </a:solidFill>
                          <a:hlinkClick r:id="rId4"/>
                        </a:rPr>
                        <a:t>Debbie</a:t>
                      </a:r>
                      <a:r>
                        <a:rPr lang="en-US" sz="2000" u="none" strike="noStrike" noProof="0" dirty="0">
                          <a:hlinkClick r:id="rId4"/>
                        </a:rPr>
                        <a:t>.Simon@cms.hhs.gov</a:t>
                      </a:r>
                      <a:r>
                        <a:rPr lang="en-US" sz="2000" u="none" strike="noStrike" noProof="0" dirty="0">
                          <a:solidFill>
                            <a:srgbClr val="898989"/>
                          </a:solidFill>
                        </a:rPr>
                        <a:t> </a:t>
                      </a:r>
                      <a:endParaRPr lang="en-US" sz="2000" u="none" strike="noStrike" noProof="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77576404"/>
                  </a:ext>
                </a:extLst>
              </a:tr>
              <a:tr h="909997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kern="1200" noProof="0" dirty="0">
                          <a:solidFill>
                            <a:srgbClr val="000000"/>
                          </a:solidFill>
                        </a:rPr>
                        <a:t>Alejandra Johnson</a:t>
                      </a:r>
                      <a:endParaRPr lang="en-US" sz="2000" u="none" strike="noStrike" kern="1200" dirty="0">
                        <a:solidFill>
                          <a:srgbClr val="000000"/>
                        </a:solidFill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kern="1200" noProof="0" dirty="0">
                          <a:solidFill>
                            <a:srgbClr val="000000"/>
                          </a:solidFill>
                        </a:rPr>
                        <a:t>Centers for Medicare &amp; Medicaid Services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noProof="0" dirty="0">
                          <a:solidFill>
                            <a:srgbClr val="898989"/>
                          </a:solidFill>
                          <a:hlinkClick r:id="rId5"/>
                        </a:rPr>
                        <a:t>Alejandra</a:t>
                      </a:r>
                      <a:r>
                        <a:rPr lang="en-US" sz="2000" u="none" strike="noStrike" noProof="0" dirty="0">
                          <a:solidFill>
                            <a:srgbClr val="000000"/>
                          </a:solidFill>
                          <a:hlinkClick r:id="rId5"/>
                        </a:rPr>
                        <a:t>.Johnson@cms.hhs.gov</a:t>
                      </a:r>
                      <a:r>
                        <a:rPr lang="en-US" sz="2000" u="none" strike="noStrike" noProof="0" dirty="0">
                          <a:solidFill>
                            <a:srgbClr val="898989"/>
                          </a:solidFill>
                        </a:rPr>
                        <a:t> </a:t>
                      </a:r>
                      <a:endParaRPr lang="en-US" sz="2000" u="none" strike="noStrike" noProof="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785409"/>
                  </a:ext>
                </a:extLst>
              </a:tr>
              <a:tr h="90999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000" u="none" strike="noStrike" kern="1200" noProof="0" dirty="0">
                          <a:solidFill>
                            <a:srgbClr val="000000"/>
                          </a:solidFill>
                        </a:rPr>
                        <a:t>Carrie Kahn </a:t>
                      </a:r>
                      <a:endParaRPr lang="en-US" sz="2000" u="none" strike="noStrike" kern="1200" dirty="0">
                        <a:solidFill>
                          <a:srgbClr val="000000"/>
                        </a:solidFill>
                      </a:endParaRPr>
                    </a:p>
                    <a:p>
                      <a:pPr lvl="0">
                        <a:buNone/>
                      </a:pPr>
                      <a:r>
                        <a:rPr lang="en-US" sz="2000" u="none" strike="noStrike" kern="1200" noProof="0" dirty="0">
                          <a:solidFill>
                            <a:srgbClr val="000000"/>
                          </a:solidFill>
                        </a:rPr>
                        <a:t>Wisconsin Division of Medicaid Services</a:t>
                      </a:r>
                      <a:endParaRPr lang="en-US" sz="2000" u="none" strike="noStrike" kern="12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noProof="0" dirty="0">
                          <a:solidFill>
                            <a:srgbClr val="898989"/>
                          </a:solidFill>
                          <a:hlinkClick r:id="rId6"/>
                        </a:rPr>
                        <a:t>Carrie.Kahn@dhs.wisconsin.gov</a:t>
                      </a:r>
                      <a:r>
                        <a:rPr lang="en-US" sz="2000" u="none" strike="noStrike" noProof="0" dirty="0">
                          <a:solidFill>
                            <a:srgbClr val="898989"/>
                          </a:solidFill>
                        </a:rPr>
                        <a:t>  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01382646"/>
                  </a:ext>
                </a:extLst>
              </a:tr>
              <a:tr h="90999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000" u="none" strike="noStrike" kern="1200" noProof="0" dirty="0">
                          <a:solidFill>
                            <a:srgbClr val="000000"/>
                          </a:solidFill>
                        </a:rPr>
                        <a:t>Jeff Blankenheim </a:t>
                      </a:r>
                      <a:endParaRPr lang="en-US" sz="2000" u="none" strike="noStrike" kern="1200" dirty="0">
                        <a:solidFill>
                          <a:srgbClr val="000000"/>
                        </a:solidFill>
                      </a:endParaRPr>
                    </a:p>
                    <a:p>
                      <a:pPr lvl="0">
                        <a:buNone/>
                      </a:pPr>
                      <a:r>
                        <a:rPr lang="en-US" sz="2000" u="none" strike="noStrike" kern="1200" noProof="0" dirty="0">
                          <a:solidFill>
                            <a:srgbClr val="000000"/>
                          </a:solidFill>
                        </a:rPr>
                        <a:t>Wisconsin Division of Medicaid Services</a:t>
                      </a:r>
                      <a:endParaRPr lang="en-US" sz="2000" u="none" strike="noStrike" kern="12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noProof="0" dirty="0">
                          <a:solidFill>
                            <a:srgbClr val="898989"/>
                          </a:solidFill>
                          <a:hlinkClick r:id="rId7"/>
                        </a:rPr>
                        <a:t>Jeffrey.Blankenheim@dhs.wisconsin.gov</a:t>
                      </a:r>
                      <a:r>
                        <a:rPr lang="en-US" sz="2000" u="none" strike="noStrike" noProof="0" dirty="0">
                          <a:solidFill>
                            <a:srgbClr val="898989"/>
                          </a:solidFill>
                        </a:rPr>
                        <a:t>   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115467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28220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F0B4E80-F211-0531-4D56-7C2205A99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256" y="182880"/>
            <a:ext cx="10515600" cy="1250066"/>
          </a:xfrm>
        </p:spPr>
        <p:txBody>
          <a:bodyPr>
            <a:noAutofit/>
          </a:bodyPr>
          <a:lstStyle/>
          <a:p>
            <a:r>
              <a:rPr lang="en-US" dirty="0"/>
              <a:t>Resources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8C98FB9C-251A-68DA-CDEB-1E6E06E16FAE}"/>
              </a:ext>
            </a:extLst>
          </p:cNvPr>
          <p:cNvSpPr txBox="1">
            <a:spLocks/>
          </p:cNvSpPr>
          <p:nvPr/>
        </p:nvSpPr>
        <p:spPr>
          <a:xfrm>
            <a:off x="908304" y="1971524"/>
            <a:ext cx="10769276" cy="4122807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/>
              <a:buChar char="•"/>
            </a:pPr>
            <a:r>
              <a:rPr lang="fr-FR" sz="2200" dirty="0">
                <a:solidFill>
                  <a:schemeClr val="tx1"/>
                </a:solidFill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Streamlining Medicaid Enterprise Systems Templates</a:t>
            </a:r>
            <a:endParaRPr lang="fr-FR" sz="2200" dirty="0">
              <a:solidFill>
                <a:schemeClr val="tx1"/>
              </a:solidFill>
              <a:latin typeface="Arial"/>
              <a:cs typeface="Arial"/>
              <a:hlinkClick r:id="rId3"/>
            </a:endParaRPr>
          </a:p>
          <a:p>
            <a:pPr marL="342900" indent="-342900" algn="l">
              <a:spcBef>
                <a:spcPts val="2400"/>
              </a:spcBef>
              <a:buFont typeface="Arial"/>
              <a:buChar char="•"/>
            </a:pPr>
            <a:r>
              <a:rPr lang="fr-FR" sz="2200" dirty="0">
                <a:latin typeface="Arial"/>
                <a:cs typeface="Arial"/>
                <a:hlinkClick r:id="rId4"/>
              </a:rPr>
              <a:t>GitHub | CMS MES Certification Repository</a:t>
            </a:r>
            <a:endParaRPr lang="fr-FR" sz="2200" dirty="0">
              <a:latin typeface="Arial"/>
              <a:cs typeface="Arial"/>
            </a:endParaRPr>
          </a:p>
          <a:p>
            <a:pPr algn="l">
              <a:spcBef>
                <a:spcPts val="2400"/>
              </a:spcBef>
            </a:pPr>
            <a:endParaRPr lang="en-US" sz="2200" dirty="0">
              <a:solidFill>
                <a:schemeClr val="accent6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FE62E1-B7DB-C01F-A3DB-CE14863AB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6171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4AFF613-6E4B-6A47-E1F5-1CEE60DDF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rcRect t="7787"/>
          <a:stretch/>
        </p:blipFill>
        <p:spPr>
          <a:xfrm>
            <a:off x="10" y="1"/>
            <a:ext cx="12191980" cy="6857999"/>
          </a:xfrm>
          <a:prstGeom prst="rect">
            <a:avLst/>
          </a:prstGeom>
          <a:gradFill>
            <a:gsLst>
              <a:gs pos="0">
                <a:srgbClr val="084A9C"/>
              </a:gs>
              <a:gs pos="74000">
                <a:srgbClr val="19558C"/>
              </a:gs>
              <a:gs pos="83000">
                <a:srgbClr val="19558C"/>
              </a:gs>
              <a:gs pos="100000">
                <a:srgbClr val="19558C"/>
              </a:gs>
            </a:gsLst>
            <a:lin ang="5400000" scaled="1"/>
          </a:gradFill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F5FB0DA-7FF0-73FE-454D-EFD2CFC8CC3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680210" y="3600450"/>
            <a:ext cx="4328429" cy="110799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D00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Questions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066479-9001-EE97-4D30-5694051FA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10190-8B82-4CE1-9AE7-2CAA029F7BBC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837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AF7D0-8226-807D-5507-32E349B0F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486945-9DFC-B1CA-B607-481CBBAA38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600" dirty="0">
                <a:latin typeface="Arial"/>
                <a:cs typeface="Arial"/>
              </a:rPr>
              <a:t>Improve Timeliness from Submission to Decision</a:t>
            </a:r>
            <a:endParaRPr lang="en-US" dirty="0"/>
          </a:p>
          <a:p>
            <a:r>
              <a:rPr lang="en-US" sz="2600" dirty="0">
                <a:latin typeface="Arial"/>
                <a:cs typeface="Arial"/>
              </a:rPr>
              <a:t>Improve Customer Service to States</a:t>
            </a:r>
          </a:p>
          <a:p>
            <a:r>
              <a:rPr lang="en-US" sz="2600" dirty="0">
                <a:latin typeface="Arial"/>
                <a:cs typeface="Arial"/>
              </a:rPr>
              <a:t>Reduce friction for implementation of the new MDBT template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49A973-B43E-FC43-28D3-7599FCE04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CA8EA-3E88-1E47-9B86-CBF89577D92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394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63F592-E0C2-608F-F165-71FCD9DC5C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AC8E8-1BC2-8FA7-C18B-769A86410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latin typeface="Arial"/>
                <a:cs typeface="Arial"/>
              </a:rPr>
              <a:t>Current MDBT Challenges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2CE1460-229A-A338-A50F-CCADFEC369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sz="2000" dirty="0">
                <a:latin typeface="Arial"/>
                <a:cs typeface="Arial"/>
              </a:rPr>
              <a:t>Current Process</a:t>
            </a:r>
            <a:endParaRPr lang="en-US" sz="2000" dirty="0"/>
          </a:p>
          <a:p>
            <a:pPr lvl="1"/>
            <a:r>
              <a:rPr lang="en-US" sz="1800" dirty="0">
                <a:latin typeface="Arial"/>
                <a:cs typeface="Arial"/>
              </a:rPr>
              <a:t>Every APD must have a Unified (Project + Consolidated) MDBT built on the last approved MDBT </a:t>
            </a:r>
            <a:endParaRPr lang="en-US" sz="1800" dirty="0"/>
          </a:p>
          <a:p>
            <a:pPr lvl="1"/>
            <a:r>
              <a:rPr lang="en-US" sz="1800" dirty="0">
                <a:latin typeface="Arial"/>
                <a:cs typeface="Arial"/>
              </a:rPr>
              <a:t>Each submission is dependent on the one ahead of it, resulting in a First In, First Out (FIFO) clearance process</a:t>
            </a:r>
            <a:endParaRPr lang="en-US" sz="1800" dirty="0"/>
          </a:p>
          <a:p>
            <a:r>
              <a:rPr lang="en-US" sz="2000" dirty="0">
                <a:latin typeface="Arial"/>
                <a:cs typeface="Arial"/>
              </a:rPr>
              <a:t>Benefit</a:t>
            </a:r>
          </a:p>
          <a:p>
            <a:pPr lvl="1"/>
            <a:r>
              <a:rPr lang="en-US" sz="1800" dirty="0">
                <a:latin typeface="Arial"/>
                <a:cs typeface="Arial"/>
              </a:rPr>
              <a:t>High level of real-time financial accounting and reporting accuracy</a:t>
            </a:r>
            <a:endParaRPr lang="en-US" sz="1800" dirty="0"/>
          </a:p>
          <a:p>
            <a:r>
              <a:rPr lang="en-US" sz="2000" dirty="0">
                <a:latin typeface="Arial"/>
                <a:cs typeface="Arial"/>
              </a:rPr>
              <a:t>Concerns</a:t>
            </a:r>
          </a:p>
          <a:p>
            <a:pPr lvl="1"/>
            <a:r>
              <a:rPr lang="en-US" sz="1800" dirty="0">
                <a:latin typeface="Arial"/>
                <a:cs typeface="Arial"/>
              </a:rPr>
              <a:t>States must plan submissions in the order of priority based on CMS's ability to approve</a:t>
            </a:r>
          </a:p>
          <a:p>
            <a:pPr lvl="1"/>
            <a:r>
              <a:rPr lang="en-US" sz="1800" dirty="0">
                <a:latin typeface="Arial"/>
                <a:cs typeface="Arial"/>
              </a:rPr>
              <a:t>Bottlenecks with out-of-sequence approvals</a:t>
            </a:r>
            <a:endParaRPr lang="en-US" sz="1800" dirty="0"/>
          </a:p>
          <a:p>
            <a:pPr lvl="1"/>
            <a:r>
              <a:rPr lang="en-US" sz="1800" dirty="0">
                <a:latin typeface="Arial"/>
                <a:cs typeface="Arial"/>
              </a:rPr>
              <a:t>Adds additional steps to update any downstream MDBT if any of the APDs ahead of need revisions</a:t>
            </a:r>
            <a:endParaRPr lang="en-US" sz="1800" dirty="0"/>
          </a:p>
          <a:p>
            <a:pPr lvl="1"/>
            <a:endParaRPr lang="en-US" sz="2000" dirty="0"/>
          </a:p>
          <a:p>
            <a:endParaRPr lang="en-US" sz="2400" dirty="0"/>
          </a:p>
          <a:p>
            <a:pPr lvl="1"/>
            <a:endParaRPr lang="en-US" sz="2000" dirty="0"/>
          </a:p>
          <a:p>
            <a:endParaRPr lang="en-US" sz="22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B93097-03F3-44CF-3E2A-FB0DEE21D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CA8EA-3E88-1E47-9B86-CBF89577D92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756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2E4B6F-0874-8F2D-BB57-663CE421F9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5F341-4715-CA0A-4F18-5D549F102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latin typeface="Arial"/>
                <a:cs typeface="Arial"/>
              </a:rPr>
              <a:t>Revisions to the MDBT Process 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B654321-89F6-C37D-CB38-0916494ABD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sz="2400" dirty="0">
                <a:latin typeface="Arial"/>
                <a:cs typeface="Arial"/>
              </a:rPr>
              <a:t>New Process</a:t>
            </a:r>
          </a:p>
          <a:p>
            <a:pPr lvl="1"/>
            <a:r>
              <a:rPr lang="en-US" sz="2000" dirty="0">
                <a:latin typeface="Arial"/>
                <a:cs typeface="Arial"/>
              </a:rPr>
              <a:t>Every APD will be required to have a project-level MDBT only (i.e., no Unified MDBT is required)</a:t>
            </a:r>
          </a:p>
          <a:p>
            <a:pPr lvl="1"/>
            <a:r>
              <a:rPr lang="en-US" sz="2000" dirty="0">
                <a:latin typeface="Arial"/>
                <a:cs typeface="Arial"/>
              </a:rPr>
              <a:t>Submissions are no longer dependent on FIFO</a:t>
            </a:r>
            <a:r>
              <a:rPr lang="en-US" sz="20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(the one ahead of it)</a:t>
            </a:r>
          </a:p>
          <a:p>
            <a:r>
              <a:rPr lang="en-US" sz="2400" dirty="0">
                <a:latin typeface="Arial"/>
                <a:cs typeface="Arial"/>
              </a:rPr>
              <a:t>Benefit</a:t>
            </a:r>
            <a:endParaRPr lang="en-US" dirty="0">
              <a:latin typeface="Arial"/>
              <a:cs typeface="Arial"/>
            </a:endParaRPr>
          </a:p>
          <a:p>
            <a:pPr lvl="1"/>
            <a:r>
              <a:rPr lang="en-US" sz="2000" dirty="0">
                <a:latin typeface="Arial"/>
                <a:cs typeface="Arial"/>
              </a:rPr>
              <a:t>Allows out-of-sequence submissions and approvals for APDs</a:t>
            </a:r>
          </a:p>
          <a:p>
            <a:pPr lvl="1"/>
            <a:r>
              <a:rPr lang="en-US" sz="2000" dirty="0">
                <a:latin typeface="Arial"/>
                <a:cs typeface="Arial"/>
              </a:rPr>
              <a:t>No rework for the Unified MDBTs</a:t>
            </a:r>
          </a:p>
          <a:p>
            <a:pPr lvl="1"/>
            <a:r>
              <a:rPr lang="en-US" sz="2000" dirty="0">
                <a:latin typeface="Arial"/>
                <a:cs typeface="Arial"/>
              </a:rPr>
              <a:t>Improves the flexibility of submission order to CMS</a:t>
            </a:r>
            <a:endParaRPr lang="en-US" dirty="0"/>
          </a:p>
          <a:p>
            <a:pPr lvl="1"/>
            <a:r>
              <a:rPr lang="en-US" sz="2000" dirty="0">
                <a:latin typeface="Arial"/>
                <a:cs typeface="Arial"/>
              </a:rPr>
              <a:t>State has access to the CMS-maintained Unified MDBT at all times</a:t>
            </a:r>
          </a:p>
          <a:p>
            <a:pPr marL="457200" lvl="1" indent="0">
              <a:buNone/>
            </a:pPr>
            <a:endParaRPr lang="en-US" sz="2000" dirty="0">
              <a:latin typeface="Arial"/>
              <a:cs typeface="Arial"/>
            </a:endParaRPr>
          </a:p>
          <a:p>
            <a:endParaRPr lang="en-US" sz="2400" dirty="0"/>
          </a:p>
          <a:p>
            <a:endParaRPr lang="en-US" sz="22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8F4164-910B-9AD3-1809-2EAB2AF09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76437" y="6303187"/>
            <a:ext cx="2743200" cy="365125"/>
          </a:xfrm>
        </p:spPr>
        <p:txBody>
          <a:bodyPr/>
          <a:lstStyle/>
          <a:p>
            <a:fld id="{200CA8EA-3E88-1E47-9B86-CBF89577D92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432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F0D8-925E-270A-DBA1-F483CDD24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New Process</a:t>
            </a:r>
            <a:endParaRPr 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69FDF548-9037-0E74-905B-9D7A0555F3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929347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61AA73-E235-C1D9-2FE9-C947A031D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CA8EA-3E88-1E47-9B86-CBF89577D92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449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DED246-C5AA-03FD-AE53-7C5FFF0676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C79EC-3820-9D5D-4EFE-E0E6C3296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Roles and Responsibilities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73F48E-D474-E52C-213E-95D1EA4E5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318704" cy="435133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dirty="0">
                <a:latin typeface="Arial"/>
                <a:cs typeface="Arial"/>
              </a:rPr>
              <a:t>MES State Officers</a:t>
            </a:r>
          </a:p>
          <a:p>
            <a:pPr lvl="1"/>
            <a:r>
              <a:rPr lang="en-US" dirty="0">
                <a:latin typeface="Arial"/>
                <a:cs typeface="Arial"/>
              </a:rPr>
              <a:t>Share the state-specific MDBT Box folder with their states</a:t>
            </a:r>
          </a:p>
          <a:p>
            <a:r>
              <a:rPr lang="en-US" dirty="0">
                <a:latin typeface="Arial"/>
                <a:cs typeface="Arial"/>
              </a:rPr>
              <a:t>States</a:t>
            </a:r>
          </a:p>
          <a:p>
            <a:pPr lvl="1"/>
            <a:r>
              <a:rPr lang="en-US" dirty="0">
                <a:latin typeface="Arial"/>
                <a:cs typeface="Arial"/>
              </a:rPr>
              <a:t>Verify that the state POC has access to the folders</a:t>
            </a:r>
            <a:endParaRPr lang="en-US" dirty="0"/>
          </a:p>
          <a:p>
            <a:pPr lvl="1"/>
            <a:r>
              <a:rPr lang="en-US" dirty="0">
                <a:latin typeface="Arial"/>
                <a:cs typeface="Arial"/>
              </a:rPr>
              <a:t>Validate the current, full MDBT funding for E&amp;E and MMIS and share with MES SO</a:t>
            </a:r>
          </a:p>
          <a:p>
            <a:pPr lvl="2"/>
            <a:r>
              <a:rPr lang="en-US" dirty="0">
                <a:latin typeface="Arial"/>
                <a:cs typeface="Arial"/>
              </a:rPr>
              <a:t>MDBTs do not need to be submitted with an APD</a:t>
            </a:r>
          </a:p>
          <a:p>
            <a:pPr lvl="1"/>
            <a:r>
              <a:rPr lang="en-US" dirty="0">
                <a:latin typeface="Arial"/>
                <a:cs typeface="Arial"/>
              </a:rPr>
              <a:t>Transition to the new MDBT format can occur at the same time</a:t>
            </a:r>
            <a:endParaRPr lang="en-US" dirty="0"/>
          </a:p>
          <a:p>
            <a:pPr lvl="1"/>
            <a:endParaRPr lang="en-US" dirty="0">
              <a:latin typeface="Arial"/>
              <a:cs typeface="Arial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BC9CE4-56F5-A40E-6855-544778C97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34630-0B9D-8B44-9224-390DCD7A8B30}" type="datetime1">
              <a:rPr lang="en-US" smtClean="0"/>
              <a:t>3/25/2026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4EBBD0-1200-E3BC-2B97-35A7ED936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CMS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643BF2-912C-2EB8-A800-94C5C8DFA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CA8EA-3E88-1E47-9B86-CBF89577D921}" type="slidenum">
              <a:rPr lang="en-US" smtClean="0"/>
              <a:t>7</a:t>
            </a:fld>
            <a:endParaRPr lang="en-US" dirty="0"/>
          </a:p>
        </p:txBody>
      </p:sp>
      <p:pic>
        <p:nvPicPr>
          <p:cNvPr id="7" name="Picture 6" descr="Example Box Folder structure showing APD Approval Letters, E&amp;E, MES, and MMIS Folders">
            <a:extLst>
              <a:ext uri="{FF2B5EF4-FFF2-40B4-BE49-F238E27FC236}">
                <a16:creationId xmlns:a16="http://schemas.microsoft.com/office/drawing/2014/main" id="{AEBE5CF4-5754-4D64-9550-07DC747F3A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0724" y="2177573"/>
            <a:ext cx="3200180" cy="34074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86584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87AFC4-465C-F74D-980F-4F474D7784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D5B33-B400-6E34-184E-0415F2ED8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latin typeface="Arial"/>
                <a:cs typeface="Arial"/>
              </a:rPr>
              <a:t>Roles and Responsibilities (Submission)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7E34625-EA7A-ACAB-BBAC-AE69E3B1F3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sz="3200" dirty="0">
                <a:latin typeface="Arial"/>
                <a:cs typeface="Arial"/>
              </a:rPr>
              <a:t>States</a:t>
            </a:r>
          </a:p>
          <a:p>
            <a:pPr lvl="1"/>
            <a:r>
              <a:rPr lang="en-US" sz="2800" dirty="0">
                <a:latin typeface="Arial"/>
                <a:cs typeface="Arial"/>
              </a:rPr>
              <a:t>APD submission will include the project(s) MDBT only</a:t>
            </a:r>
          </a:p>
          <a:p>
            <a:pPr lvl="1"/>
            <a:r>
              <a:rPr lang="en-US" sz="2800" dirty="0">
                <a:latin typeface="Arial"/>
                <a:cs typeface="Arial"/>
              </a:rPr>
              <a:t>No need to submit the Unified MDBT </a:t>
            </a:r>
          </a:p>
          <a:p>
            <a:r>
              <a:rPr lang="en-US" sz="3200" dirty="0">
                <a:latin typeface="Arial"/>
                <a:cs typeface="Arial"/>
              </a:rPr>
              <a:t>MES State Officers (SOs)</a:t>
            </a:r>
          </a:p>
          <a:p>
            <a:pPr lvl="1"/>
            <a:r>
              <a:rPr lang="en-US" sz="2800" dirty="0">
                <a:latin typeface="Arial"/>
                <a:cs typeface="Arial"/>
              </a:rPr>
              <a:t>MDBT review will be project-focused, reviewing both in-state and private contractor costs</a:t>
            </a:r>
            <a:endParaRPr lang="en-US" dirty="0"/>
          </a:p>
          <a:p>
            <a:pPr lvl="2"/>
            <a:endParaRPr lang="en-US" sz="18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DCF4AD-2DEF-0D80-67E9-18D9F5C7A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CA8EA-3E88-1E47-9B86-CBF89577D921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4892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415DB-9D38-3560-C8FC-02C39492E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Roles and Responsibilities (Post-approval)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EB143-3B48-69D7-D0BF-BD467DAD84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Medicaid Enterprise Systems Operations Team </a:t>
            </a:r>
          </a:p>
          <a:p>
            <a:pPr lvl="1"/>
            <a:r>
              <a:rPr lang="en-US" dirty="0">
                <a:latin typeface="Arial"/>
                <a:cs typeface="Arial"/>
              </a:rPr>
              <a:t>MES Ops will update and maintain the Unified MDBT</a:t>
            </a:r>
          </a:p>
          <a:p>
            <a:r>
              <a:rPr lang="en-US" dirty="0">
                <a:latin typeface="Arial"/>
                <a:cs typeface="Arial"/>
              </a:rPr>
              <a:t>MES State Officers</a:t>
            </a:r>
          </a:p>
          <a:p>
            <a:pPr lvl="1"/>
            <a:r>
              <a:rPr lang="en-US" dirty="0">
                <a:latin typeface="Arial"/>
                <a:cs typeface="Arial"/>
              </a:rPr>
              <a:t>Review the CMS-maintained Unified MDBT</a:t>
            </a:r>
          </a:p>
          <a:p>
            <a:pPr lvl="1"/>
            <a:r>
              <a:rPr lang="en-US" dirty="0">
                <a:latin typeface="Arial"/>
                <a:cs typeface="Arial"/>
              </a:rPr>
              <a:t>Monthly, will send an email to their states to review their Unified MDBT</a:t>
            </a:r>
            <a:endParaRPr lang="en-US" dirty="0"/>
          </a:p>
          <a:p>
            <a:r>
              <a:rPr lang="en-US" dirty="0">
                <a:latin typeface="Arial"/>
                <a:cs typeface="Arial"/>
              </a:rPr>
              <a:t>States</a:t>
            </a:r>
          </a:p>
          <a:p>
            <a:pPr lvl="1"/>
            <a:r>
              <a:rPr lang="en-US" dirty="0">
                <a:latin typeface="Arial"/>
                <a:cs typeface="Arial"/>
              </a:rPr>
              <a:t>Review the CMS-maintained Unified MDBT</a:t>
            </a:r>
            <a:endParaRPr lang="en-US" dirty="0"/>
          </a:p>
          <a:p>
            <a:pPr lvl="1"/>
            <a:r>
              <a:rPr lang="en-US" dirty="0">
                <a:latin typeface="Arial"/>
                <a:cs typeface="Arial"/>
              </a:rPr>
              <a:t>Report any concerns, errors, or questions to your MES State Officers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193E89-D2D3-E0EF-0CA1-AE05D5A58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CA8EA-3E88-1E47-9B86-CBF89577D921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6753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5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9192"/>
      </a:accent1>
      <a:accent2>
        <a:srgbClr val="84CFEE"/>
      </a:accent2>
      <a:accent3>
        <a:srgbClr val="A5A5A5"/>
      </a:accent3>
      <a:accent4>
        <a:srgbClr val="FFFF00"/>
      </a:accent4>
      <a:accent5>
        <a:srgbClr val="5B9BD5"/>
      </a:accent5>
      <a:accent6>
        <a:srgbClr val="0053A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PPTA Discussion Template.potm" id="{DFA3B521-C1F0-4E3C-A09E-CA1F30F987FF}" vid="{6CB4046A-ABB3-4D6D-91C9-8061E9E02531}"/>
    </a:ext>
  </a:extLst>
</a:theme>
</file>

<file path=ppt/theme/theme2.xml><?xml version="1.0" encoding="utf-8"?>
<a:theme xmlns:a="http://schemas.openxmlformats.org/drawingml/2006/main" name="CMS PowerPoint Presentation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PPTA Discussion Template.potm" id="{DFA3B521-C1F0-4E3C-A09E-CA1F30F987FF}" vid="{E1D39B4C-C4D3-4007-B9EA-35C6605924F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bc74dbe-ed2f-4cc8-9a95-6a4d120e18e6">
      <Terms xmlns="http://schemas.microsoft.com/office/infopath/2007/PartnerControls"/>
    </lcf76f155ced4ddcb4097134ff3c332f>
    <TaxCatchAll xmlns="b5a44311-ed64-4a72-909f-c9dc6973bde2" xsi:nil="true"/>
    <Link xmlns="9bc74dbe-ed2f-4cc8-9a95-6a4d120e18e6">
      <Url xsi:nil="true"/>
      <Description xsi:nil="true"/>
    </Link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80DEDBECCD784A850E7D8DF58EC4AA" ma:contentTypeVersion="19" ma:contentTypeDescription="Create a new document." ma:contentTypeScope="" ma:versionID="50ee5880f7ee34f8c72e36ae819bb0e0">
  <xsd:schema xmlns:xsd="http://www.w3.org/2001/XMLSchema" xmlns:xs="http://www.w3.org/2001/XMLSchema" xmlns:p="http://schemas.microsoft.com/office/2006/metadata/properties" xmlns:ns2="9bc74dbe-ed2f-4cc8-9a95-6a4d120e18e6" xmlns:ns3="1ada0c20-4d4c-40d2-8645-faed97a2c3d0" xmlns:ns4="b5a44311-ed64-4a72-909f-c9dc6973bde2" targetNamespace="http://schemas.microsoft.com/office/2006/metadata/properties" ma:root="true" ma:fieldsID="42962e4cbdf33946e150cc01001243af" ns2:_="" ns3:_="" ns4:_="">
    <xsd:import namespace="9bc74dbe-ed2f-4cc8-9a95-6a4d120e18e6"/>
    <xsd:import namespace="1ada0c20-4d4c-40d2-8645-faed97a2c3d0"/>
    <xsd:import namespace="b5a44311-ed64-4a72-909f-c9dc6973bde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Link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c74dbe-ed2f-4cc8-9a95-6a4d120e18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4ea1a638-fe8f-4e55-a8a3-ec1a1fdf419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ink" ma:index="21" nillable="true" ma:displayName="Link" ma:format="Hyperlink" ma:internalName="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da0c20-4d4c-40d2-8645-faed97a2c3d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a44311-ed64-4a72-909f-c9dc6973bde2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d19313b8-d70b-496a-8795-fb90f3a53af6}" ma:internalName="TaxCatchAll" ma:showField="CatchAllData" ma:web="1ada0c20-4d4c-40d2-8645-faed97a2c3d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5FAC830-4161-4D70-88F6-75E34CA95E72}">
  <ds:schemaRefs>
    <ds:schemaRef ds:uri="1ada0c20-4d4c-40d2-8645-faed97a2c3d0"/>
    <ds:schemaRef ds:uri="9bc74dbe-ed2f-4cc8-9a95-6a4d120e18e6"/>
    <ds:schemaRef ds:uri="b5a44311-ed64-4a72-909f-c9dc6973bde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C7D952E-81F8-4095-BDF1-467D6303C83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C61C3DA-D2DA-44C2-AF9E-75F7CE94EC5F}">
  <ds:schemaRefs>
    <ds:schemaRef ds:uri="1ada0c20-4d4c-40d2-8645-faed97a2c3d0"/>
    <ds:schemaRef ds:uri="9bc74dbe-ed2f-4cc8-9a95-6a4d120e18e6"/>
    <ds:schemaRef ds:uri="b5a44311-ed64-4a72-909f-c9dc6973bde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c620dc48-1d50-4952-8b39-df4d54d74d82}" enabled="0" method="" siteId="{c620dc48-1d50-4952-8b39-df4d54d74d82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1616</Words>
  <Application>Microsoft Office PowerPoint</Application>
  <PresentationFormat>Widescreen</PresentationFormat>
  <Paragraphs>252</Paragraphs>
  <Slides>24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1_Office Theme</vt:lpstr>
      <vt:lpstr>CMS PowerPoint Presentation Template</vt:lpstr>
      <vt:lpstr>Streamlining Medicaid Enterprise Systems Updates on the Medicaid Detailed Budget Table Process and Template</vt:lpstr>
      <vt:lpstr>Objectives</vt:lpstr>
      <vt:lpstr>Goals</vt:lpstr>
      <vt:lpstr>Current MDBT Challenges</vt:lpstr>
      <vt:lpstr>Revisions to the MDBT Process </vt:lpstr>
      <vt:lpstr>New Process</vt:lpstr>
      <vt:lpstr>Roles and Responsibilities</vt:lpstr>
      <vt:lpstr>Roles and Responsibilities (Submission)</vt:lpstr>
      <vt:lpstr>Roles and Responsibilities (Post-approval)</vt:lpstr>
      <vt:lpstr>New MDBT Template</vt:lpstr>
      <vt:lpstr>New MDBT Release - Version 1.09</vt:lpstr>
      <vt:lpstr>MES Master Tab MDBT Template</vt:lpstr>
      <vt:lpstr>Project Specific MDBT Template</vt:lpstr>
      <vt:lpstr>The Project Specific MDBT</vt:lpstr>
      <vt:lpstr>MES Master MDBT</vt:lpstr>
      <vt:lpstr>The Hidden Tabs MDBT</vt:lpstr>
      <vt:lpstr>Transitioning to the new MDBT format</vt:lpstr>
      <vt:lpstr>One Time Transition to the new MDBT Format</vt:lpstr>
      <vt:lpstr>State Demo of New MDBT Transition </vt:lpstr>
      <vt:lpstr>New MDBT Process with the new MDBT</vt:lpstr>
      <vt:lpstr>Key Takeaways and Upcoming Dates</vt:lpstr>
      <vt:lpstr>Contact Information</vt:lpstr>
      <vt:lpstr>Resources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Victoria Cardoza Kairys</dc:creator>
  <cp:lastModifiedBy>Lee, Jerome (CMS/CMCS)</cp:lastModifiedBy>
  <cp:revision>74</cp:revision>
  <dcterms:created xsi:type="dcterms:W3CDTF">2024-12-19T20:20:34Z</dcterms:created>
  <dcterms:modified xsi:type="dcterms:W3CDTF">2026-03-25T16:24:08Z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0x010100B480DEDBECCD784A850E7D8DF58EC4AA</vt:lpwstr>
  </property>
  <property fmtid="{D5CDD505-2E9C-101B-9397-08002B2CF9AE}" pid="3" name="MediaServiceImageTags">
    <vt:lpwstr/>
  </property>
</Properties>
</file>